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60" r:id="rId5"/>
    <p:sldId id="334" r:id="rId6"/>
    <p:sldId id="262" r:id="rId7"/>
    <p:sldId id="263" r:id="rId8"/>
    <p:sldId id="335" r:id="rId9"/>
    <p:sldId id="272" r:id="rId10"/>
    <p:sldId id="273" r:id="rId11"/>
    <p:sldId id="287" r:id="rId12"/>
    <p:sldId id="288" r:id="rId13"/>
    <p:sldId id="289" r:id="rId14"/>
    <p:sldId id="337" r:id="rId15"/>
    <p:sldId id="296" r:id="rId16"/>
    <p:sldId id="297" r:id="rId17"/>
    <p:sldId id="265" r:id="rId18"/>
    <p:sldId id="308" r:id="rId19"/>
    <p:sldId id="309" r:id="rId20"/>
    <p:sldId id="315" r:id="rId21"/>
    <p:sldId id="316" r:id="rId22"/>
    <p:sldId id="336" r:id="rId23"/>
    <p:sldId id="267" r:id="rId24"/>
    <p:sldId id="326" r:id="rId25"/>
    <p:sldId id="327" r:id="rId26"/>
    <p:sldId id="328" r:id="rId27"/>
    <p:sldId id="329" r:id="rId28"/>
    <p:sldId id="330" r:id="rId29"/>
    <p:sldId id="33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5770D4D-6690-4B0F-B37C-D925653DBD0C}">
          <p14:sldIdLst>
            <p14:sldId id="256"/>
            <p14:sldId id="257"/>
            <p14:sldId id="258"/>
          </p14:sldIdLst>
        </p14:section>
        <p14:section name="Machine Learning" id="{175D1F6B-93D8-4A36-A248-FF85CE72C3DB}">
          <p14:sldIdLst>
            <p14:sldId id="260"/>
            <p14:sldId id="334"/>
            <p14:sldId id="262"/>
          </p14:sldIdLst>
        </p14:section>
        <p14:section name="ML.NET" id="{14CAD894-AD96-40B2-A02F-7BC1AE681BA4}">
          <p14:sldIdLst>
            <p14:sldId id="263"/>
            <p14:sldId id="335"/>
          </p14:sldIdLst>
        </p14:section>
        <p14:section name="Binary Classification" id="{BCBF3522-589F-4617-B0D1-00A78B292B0B}">
          <p14:sldIdLst>
            <p14:sldId id="272"/>
            <p14:sldId id="273"/>
          </p14:sldIdLst>
        </p14:section>
        <p14:section name="Multi-class Classification" id="{39F693C5-C2E4-4300-B070-5C75F58E228B}">
          <p14:sldIdLst>
            <p14:sldId id="287"/>
            <p14:sldId id="288"/>
          </p14:sldIdLst>
        </p14:section>
        <p14:section name="Recommendation" id="{EBA9BE1A-CBEB-4BE7-8A4D-09FECD282DBC}">
          <p14:sldIdLst>
            <p14:sldId id="289"/>
            <p14:sldId id="337"/>
          </p14:sldIdLst>
        </p14:section>
        <p14:section name="Regression" id="{E4593071-AB04-42DA-A51D-D041489F32F0}">
          <p14:sldIdLst>
            <p14:sldId id="296"/>
            <p14:sldId id="297"/>
          </p14:sldIdLst>
        </p14:section>
        <p14:section name="Clustering" id="{3A163C41-724D-4D56-8490-1F200C770FE9}">
          <p14:sldIdLst>
            <p14:sldId id="265"/>
          </p14:sldIdLst>
        </p14:section>
        <p14:section name="Anomaly Detection" id="{D050F34D-E047-49D4-8B42-F5F706E06523}">
          <p14:sldIdLst>
            <p14:sldId id="308"/>
            <p14:sldId id="309"/>
          </p14:sldIdLst>
        </p14:section>
        <p14:section name="Computer Vision" id="{BF64C038-A032-424D-81F3-F5E1412CBB11}">
          <p14:sldIdLst>
            <p14:sldId id="315"/>
          </p14:sldIdLst>
        </p14:section>
        <p14:section name="AutoML" id="{2EFFE023-E377-4704-8447-B1ECE6CA0D07}">
          <p14:sldIdLst>
            <p14:sldId id="316"/>
            <p14:sldId id="336"/>
          </p14:sldIdLst>
        </p14:section>
        <p14:section name="Links" id="{72CB3478-AA60-4C1A-ABD7-8E96E7B5B8CD}">
          <p14:sldIdLst>
            <p14:sldId id="267"/>
          </p14:sldIdLst>
        </p14:section>
        <p14:section name="Conclusion" id="{B86B1983-001A-48BF-ACB5-0D01331FDB1F}">
          <p14:sldIdLst>
            <p14:sldId id="326"/>
            <p14:sldId id="327"/>
            <p14:sldId id="328"/>
            <p14:sldId id="329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ylo Jelev" initials="IJ" lastIdx="2" clrIdx="0">
    <p:extLst>
      <p:ext uri="{19B8F6BF-5375-455C-9EA6-DF929625EA0E}">
        <p15:presenceInfo xmlns:p15="http://schemas.microsoft.com/office/powerpoint/2012/main" userId="755e0614cf081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F73"/>
    <a:srgbClr val="D17DF9"/>
    <a:srgbClr val="5AA6C0"/>
    <a:srgbClr val="C1B56B"/>
    <a:srgbClr val="F09415"/>
    <a:srgbClr val="FA7E5C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403" autoAdjust="0"/>
  </p:normalViewPr>
  <p:slideViewPr>
    <p:cSldViewPr snapToGrid="0" showGuides="1">
      <p:cViewPr varScale="1">
        <p:scale>
          <a:sx n="124" d="100"/>
          <a:sy n="124" d="100"/>
        </p:scale>
        <p:origin x="120" y="29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18.7.2019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827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44834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333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513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74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31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07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67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39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237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402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09051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7/18/2019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812800" y="2743201"/>
            <a:ext cx="105664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812800" y="3469480"/>
            <a:ext cx="105664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08456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7/18/2019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7/18/2019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7/18/2019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7/18/2019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olayIT/ArtificialIntelligencePlayground/blob/master/ML.NET/Binary%20Classification/DnesBgCommentsClassification/all.zip" TargetMode="External"/><Relationship Id="rId2" Type="http://schemas.openxmlformats.org/officeDocument/2006/relationships/hyperlink" Target="https://www.dnes.b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hyperlink" Target="https://github.com/NikolayIT/ArtificialIntelligencePlayground/tree/master/ML.NET/Binary%20Classification/DnesBgCommentsClassification" TargetMode="External"/><Relationship Id="rId4" Type="http://schemas.openxmlformats.org/officeDocument/2006/relationships/hyperlink" Target="https://en.wikipedia.org/wiki/Limited-memory_BFG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chinelearning-samples/tree/master/samples/csharp/getting-started/MulticlassClassification_Iris" TargetMode="External"/><Relationship Id="rId2" Type="http://schemas.openxmlformats.org/officeDocument/2006/relationships/hyperlink" Target="https://github.com/dotnet/machinelearning-samples/tree/master/samples/csharp/end-to-end-apps/MulticlassClassification-GitHubLabeler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gif"/><Relationship Id="rId4" Type="http://schemas.openxmlformats.org/officeDocument/2006/relationships/hyperlink" Target="https://github.com/dotnet/machinelearning-samples/tree/master/samples/csharp/getting-started/MulticlassClassification_MNIS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olayIT/ArtificialIntelligencePlayground/blob/master/ML.NET/Multi-class%20Classification/BulgarianJokesClassification/jokes-train-data.csv" TargetMode="External"/><Relationship Id="rId2" Type="http://schemas.openxmlformats.org/officeDocument/2006/relationships/hyperlink" Target="https://fun.dir.b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hyperlink" Target="https://github.com/NikolayIT/ArtificialIntelligencePlayground/tree/master/ML.NET/Multi-class%20Classification/BulgarianJokesClassification" TargetMode="External"/><Relationship Id="rId4" Type="http://schemas.openxmlformats.org/officeDocument/2006/relationships/hyperlink" Target="https://scholar.google.bg/scholar?q=Stochastic+Dual+Coordinate+Ascent&amp;hl=bg&amp;as_sdt=0&amp;as_vis=1&amp;oi=scholar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chinelearning-samples/tree/master/samples/csharp/getting-started/MatrixFactorization_MovieRecommendation" TargetMode="External"/><Relationship Id="rId2" Type="http://schemas.openxmlformats.org/officeDocument/2006/relationships/hyperlink" Target="https://github.com/dotnet/machinelearning-samples/tree/master/samples/csharp/getting-started/MatrixFactorization_ProductRecommendation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NikolayIT/ArtificialIntelligencePlayground/tree/master/ML.NET/Recommendation/SoftUniCoursesRecommendation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chinelearning-samples/tree/master/samples/csharp/end-to-end-apps/Regression-SalesForecast" TargetMode="External"/><Relationship Id="rId2" Type="http://schemas.openxmlformats.org/officeDocument/2006/relationships/hyperlink" Target="https://github.com/dotnet/machinelearning-samples/tree/master/samples/csharp/getting-started/Regression_TaxiFarePrediction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hyperlink" Target="https://github.com/dotnet/machinelearning-samples/tree/master/samples/csharp/getting-started/Regression_BikeSharingDeman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olayIT/ArtificialIntelligencePlayground/blob/master/ML.NET/Regression/SofiaPropertiesPricePrediction/imot.bg-2019-07-06.csv" TargetMode="External"/><Relationship Id="rId2" Type="http://schemas.openxmlformats.org/officeDocument/2006/relationships/hyperlink" Target="https://www.imot.bg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hyperlink" Target="https://github.com/NikolayIT/ArtificialIntelligencePlayground/tree/master/ML.NET/Regression/SofiaPropertiesPricePredictio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chinelearning-samples/tree/master/samples/csharp/getting-started/Clustering_CustomerSegment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gif"/><Relationship Id="rId4" Type="http://schemas.openxmlformats.org/officeDocument/2006/relationships/hyperlink" Target="https://github.com/dotnet/machinelearning-samples/tree/master/samples/csharp/getting-started/Clustering_Iri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chinelearning-samples/tree/master/samples/csharp/getting-started/AnomalyDetection_PowerMeterReadings" TargetMode="External"/><Relationship Id="rId2" Type="http://schemas.openxmlformats.org/officeDocument/2006/relationships/hyperlink" Target="https://github.com/dotnet/machinelearning-samples/tree/master/samples/csharp/getting-started/AnomalyDetection_Sale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olayIT/ArtificialIntelligencePlayground/blob/master/ML.NET/Anomaly%20Detection/BulgarianPressReleasesAnomalyDetection/presscenters.com.csv" TargetMode="External"/><Relationship Id="rId2" Type="http://schemas.openxmlformats.org/officeDocument/2006/relationships/hyperlink" Target="https://presscenter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hyperlink" Target="https://github.com/NikolayIT/ArtificialIntelligencePlayground/tree/master/ML.NET/Anomaly%20Detection/BulgarianPressReleasesAnomalyDetection" TargetMode="External"/><Relationship Id="rId4" Type="http://schemas.openxmlformats.org/officeDocument/2006/relationships/hyperlink" Target="https://en.wikipedia.org/wiki/Singular_spectrum_analysi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chinelearning-samples/tree/master/samples/csharp/getting-started/DeepLearning_ObjectDetection_Onnx" TargetMode="External"/><Relationship Id="rId2" Type="http://schemas.openxmlformats.org/officeDocument/2006/relationships/hyperlink" Target="https://github.com/dotnet/machinelearning-samples/tree/master/samples/csharp/getting-started/DeepLearning_TensorFlowEstimator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hyperlink" Target="https://marketplace.visualstudio.com/items?itemName=MLNET.07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apps/machinelearning-ai/ml-dotnet" TargetMode="External"/><Relationship Id="rId7" Type="http://schemas.openxmlformats.org/officeDocument/2006/relationships/hyperlink" Target="https://github.com/dotnet/machinelearning/tree/master/docs/samples/Microsoft.ML.Samples" TargetMode="External"/><Relationship Id="rId2" Type="http://schemas.openxmlformats.org/officeDocument/2006/relationships/hyperlink" Target="https://github.com/NikolayIT/ArtificialIntelligencePlayground/tree/master/ML.NE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XamlBrewer/UWP-MachineLearning-Sample" TargetMode="External"/><Relationship Id="rId5" Type="http://schemas.openxmlformats.org/officeDocument/2006/relationships/hyperlink" Target="https://github.com/dotnet/machinelearning-samples" TargetMode="External"/><Relationship Id="rId4" Type="http://schemas.openxmlformats.org/officeDocument/2006/relationships/hyperlink" Target="https://github.com/dotnet/machinelearni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66.png"/><Relationship Id="rId26" Type="http://schemas.openxmlformats.org/officeDocument/2006/relationships/image" Target="../media/image69.jpe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63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5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68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62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60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64.png"/><Relationship Id="rId22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70.jpeg"/><Relationship Id="rId7" Type="http://schemas.openxmlformats.org/officeDocument/2006/relationships/image" Target="../media/image7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71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73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05715.pdf" TargetMode="External"/><Relationship Id="rId2" Type="http://schemas.openxmlformats.org/officeDocument/2006/relationships/hyperlink" Target="https://github.com/dotnet/machinelearning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176" y="1178878"/>
            <a:ext cx="11453648" cy="882654"/>
          </a:xfrm>
        </p:spPr>
        <p:txBody>
          <a:bodyPr>
            <a:normAutofit/>
          </a:bodyPr>
          <a:lstStyle/>
          <a:p>
            <a:r>
              <a:rPr lang="en-US" noProof="1"/>
              <a:t>Machine Learning, ML.NET, AutoML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22323"/>
            <a:ext cx="10965303" cy="882654"/>
          </a:xfrm>
        </p:spPr>
        <p:txBody>
          <a:bodyPr>
            <a:normAutofit/>
          </a:bodyPr>
          <a:lstStyle/>
          <a:p>
            <a:r>
              <a:rPr lang="en-US" dirty="0"/>
              <a:t>ML.NET – Machine Learning for .NET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028" name="Picture 4" descr="Ð¡Ð²ÑÑÐ·Ð°Ð½Ð¾ Ð¸Ð·Ð¾Ð±ÑÐ°Ð¶ÐµÐ½Ð¸Ðµ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09" y="1954924"/>
            <a:ext cx="4361853" cy="396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CD0CA5-43D7-4382-B271-3A8CE9B557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899021" cy="5359658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Predict if a text comment will get positive or negative votes</a:t>
            </a:r>
          </a:p>
          <a:p>
            <a:pPr lvl="1"/>
            <a:r>
              <a:rPr lang="en-US" sz="2800" dirty="0"/>
              <a:t>All comments are in Bulgarian</a:t>
            </a:r>
          </a:p>
          <a:p>
            <a:r>
              <a:rPr lang="en-US" sz="3000" dirty="0"/>
              <a:t>Data source: </a:t>
            </a:r>
            <a:r>
              <a:rPr lang="en-US" sz="3000" b="1" dirty="0">
                <a:solidFill>
                  <a:schemeClr val="bg1"/>
                </a:solidFill>
                <a:hlinkClick r:id="rId2"/>
              </a:rPr>
              <a:t>https://www.dnes.bg/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</a:p>
          <a:p>
            <a:r>
              <a:rPr lang="en-US" sz="3000" dirty="0"/>
              <a:t>Data file: </a:t>
            </a:r>
            <a:r>
              <a:rPr lang="en-US" sz="3000" b="1" dirty="0">
                <a:solidFill>
                  <a:schemeClr val="bg1"/>
                </a:solidFill>
                <a:hlinkClick r:id="rId3"/>
              </a:rPr>
              <a:t>link</a:t>
            </a:r>
            <a:r>
              <a:rPr lang="en-US" sz="3000" dirty="0"/>
              <a:t> (zip, 650000+ rows)</a:t>
            </a:r>
          </a:p>
          <a:p>
            <a:pPr lvl="1"/>
            <a:r>
              <a:rPr lang="en-US" sz="2800" dirty="0"/>
              <a:t>Scraped total of 8.7M comments</a:t>
            </a:r>
          </a:p>
          <a:p>
            <a:pPr lvl="1"/>
            <a:r>
              <a:rPr lang="en-US" sz="2800" dirty="0"/>
              <a:t>Only strongly positive/negative comments used</a:t>
            </a:r>
          </a:p>
          <a:p>
            <a:r>
              <a:rPr lang="en-US" sz="3000" dirty="0"/>
              <a:t>Input: Content (string) and IsPositive (bool)</a:t>
            </a:r>
          </a:p>
          <a:p>
            <a:r>
              <a:rPr lang="en-US" sz="3000" dirty="0"/>
              <a:t>Algorithm: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LbfgsLogisticRegressionBinaryTrainer</a:t>
            </a:r>
            <a:r>
              <a:rPr lang="en-US" sz="2800" dirty="0"/>
              <a:t> [</a:t>
            </a:r>
            <a:r>
              <a:rPr lang="en-US" sz="2800" b="1" dirty="0">
                <a:solidFill>
                  <a:schemeClr val="bg1"/>
                </a:solidFill>
                <a:hlinkClick r:id="rId4"/>
              </a:rPr>
              <a:t>wiki</a:t>
            </a:r>
            <a:r>
              <a:rPr lang="en-US" sz="2800" dirty="0"/>
              <a:t>]</a:t>
            </a:r>
          </a:p>
          <a:p>
            <a:r>
              <a:rPr lang="en-US" sz="3000" dirty="0"/>
              <a:t>Demo code: </a:t>
            </a:r>
            <a:r>
              <a:rPr lang="en-US" sz="3000" b="1" dirty="0">
                <a:hlinkClick r:id="rId5"/>
              </a:rPr>
              <a:t>link</a:t>
            </a:r>
            <a:endParaRPr lang="en-US" sz="3000" b="1" dirty="0"/>
          </a:p>
          <a:p>
            <a:pPr marL="0" indent="0">
              <a:buNone/>
            </a:pP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FA4345-24AC-4CCD-9CE2-34B4A4493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Toxic or not dnes.bg comments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E9E17-B39E-40FD-91E4-0A7D924AA4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F1A0DF-25A7-4AC5-AF4E-4A244DCCB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899" y="1828800"/>
            <a:ext cx="4150607" cy="3676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34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236CD8-9675-4337-95A7-9009B3B21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Problem of classifying objects into one of </a:t>
            </a:r>
            <a:r>
              <a:rPr lang="en-US" b="1" dirty="0">
                <a:solidFill>
                  <a:schemeClr val="bg1"/>
                </a:solidFill>
              </a:rPr>
              <a:t>three or more possible classes</a:t>
            </a:r>
          </a:p>
          <a:p>
            <a:pPr lvl="1"/>
            <a:r>
              <a:rPr lang="en-US" dirty="0"/>
              <a:t>Using one or more input variables</a:t>
            </a:r>
          </a:p>
          <a:p>
            <a:r>
              <a:rPr lang="en-US" dirty="0"/>
              <a:t>Real-life examples:</a:t>
            </a:r>
            <a:endParaRPr lang="bg-BG" dirty="0"/>
          </a:p>
          <a:p>
            <a:pPr lvl="1"/>
            <a:r>
              <a:rPr lang="en-US" dirty="0"/>
              <a:t>Movie </a:t>
            </a:r>
            <a:r>
              <a:rPr lang="en-US" b="1" dirty="0">
                <a:solidFill>
                  <a:schemeClr val="bg1"/>
                </a:solidFill>
              </a:rPr>
              <a:t>genre prediction </a:t>
            </a:r>
            <a:r>
              <a:rPr lang="en-US" dirty="0"/>
              <a:t>by the </a:t>
            </a:r>
            <a:r>
              <a:rPr lang="en-US" b="1" dirty="0">
                <a:solidFill>
                  <a:schemeClr val="bg1"/>
                </a:solidFill>
              </a:rPr>
              <a:t>text description</a:t>
            </a:r>
          </a:p>
          <a:p>
            <a:pPr lvl="1"/>
            <a:r>
              <a:rPr lang="en-US" dirty="0"/>
              <a:t>Given a </a:t>
            </a:r>
            <a:r>
              <a:rPr lang="en-US" b="1" dirty="0">
                <a:solidFill>
                  <a:schemeClr val="bg1"/>
                </a:solidFill>
              </a:rPr>
              <a:t>chemical analysis </a:t>
            </a:r>
            <a:r>
              <a:rPr lang="en-US" dirty="0"/>
              <a:t>of wines predict the wine type</a:t>
            </a:r>
          </a:p>
          <a:p>
            <a:pPr lvl="1"/>
            <a:r>
              <a:rPr lang="en-US" dirty="0"/>
              <a:t>Music genre prediction by using the </a:t>
            </a:r>
            <a:r>
              <a:rPr lang="en-US" b="1" dirty="0">
                <a:solidFill>
                  <a:schemeClr val="bg1"/>
                </a:solidFill>
              </a:rPr>
              <a:t>spectrogram data</a:t>
            </a:r>
          </a:p>
          <a:p>
            <a:r>
              <a:rPr lang="en-US" dirty="0"/>
              <a:t>ML.NET examples:</a:t>
            </a:r>
          </a:p>
          <a:p>
            <a:pPr lvl="1"/>
            <a:r>
              <a:rPr lang="en-US" b="1" dirty="0">
                <a:hlinkClick r:id="rId2"/>
              </a:rPr>
              <a:t>GitHub issues labeler</a:t>
            </a:r>
            <a:endParaRPr lang="en-US" b="1" dirty="0"/>
          </a:p>
          <a:p>
            <a:pPr lvl="1"/>
            <a:r>
              <a:rPr lang="en-US" b="1" dirty="0">
                <a:hlinkClick r:id="rId3"/>
              </a:rPr>
              <a:t>Iris flowers classification</a:t>
            </a:r>
            <a:endParaRPr lang="en-US" b="1" dirty="0"/>
          </a:p>
          <a:p>
            <a:pPr lvl="1"/>
            <a:r>
              <a:rPr lang="en-US" b="1" dirty="0" err="1">
                <a:hlinkClick r:id="rId4"/>
              </a:rPr>
              <a:t>Pixeled</a:t>
            </a:r>
            <a:r>
              <a:rPr lang="en-US" b="1" dirty="0">
                <a:hlinkClick r:id="rId4"/>
              </a:rPr>
              <a:t> images of handwritten digits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DD7DCD-FF1D-400A-BAC7-EF8229B7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D4307-1BC9-4708-B405-7C112513A7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2" descr="Ð ÐµÐ·ÑÐ»ÑÐ°Ñ Ñ Ð¸Ð·Ð¾Ð±ÑÐ°Ð¶ÐµÐ½Ð¸Ðµ Ð·Ð° multi-class">
            <a:extLst>
              <a:ext uri="{FF2B5EF4-FFF2-40B4-BE49-F238E27FC236}">
                <a16:creationId xmlns:a16="http://schemas.microsoft.com/office/drawing/2014/main" id="{6C291C27-E62C-4BC7-9159-87779A93518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195" y="4297365"/>
            <a:ext cx="4625093" cy="231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07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00D6C-57D0-4375-B370-33F2EDA87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20106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Problem: Categorize new jokes into existing categories</a:t>
            </a:r>
          </a:p>
          <a:p>
            <a:r>
              <a:rPr lang="en-US" dirty="0"/>
              <a:t>Data source: </a:t>
            </a:r>
            <a:r>
              <a:rPr lang="en-US" b="1" dirty="0">
                <a:hlinkClick r:id="rId2"/>
              </a:rPr>
              <a:t>https://fun.dir.bg/</a:t>
            </a:r>
            <a:endParaRPr lang="en-US" b="1" dirty="0"/>
          </a:p>
          <a:p>
            <a:r>
              <a:rPr lang="en-US" dirty="0"/>
              <a:t>Data file: </a:t>
            </a:r>
            <a:r>
              <a:rPr lang="en-US" b="1" dirty="0">
                <a:hlinkClick r:id="rId3"/>
              </a:rPr>
              <a:t>link</a:t>
            </a:r>
            <a:r>
              <a:rPr lang="en-US" dirty="0"/>
              <a:t> (24771 rows)</a:t>
            </a:r>
          </a:p>
          <a:p>
            <a:r>
              <a:rPr lang="en-US" dirty="0"/>
              <a:t>Input:</a:t>
            </a:r>
          </a:p>
          <a:p>
            <a:pPr lvl="1"/>
            <a:r>
              <a:rPr lang="en-US" dirty="0"/>
              <a:t>Content (string) – in Bulgarian</a:t>
            </a:r>
          </a:p>
          <a:p>
            <a:pPr lvl="1"/>
            <a:r>
              <a:rPr lang="en-US" dirty="0"/>
              <a:t>Category (string) – 167 unique categories</a:t>
            </a:r>
          </a:p>
          <a:p>
            <a:r>
              <a:rPr lang="en-US" dirty="0"/>
              <a:t>Algorithm: </a:t>
            </a:r>
            <a:r>
              <a:rPr lang="en-US" b="1" dirty="0" err="1">
                <a:solidFill>
                  <a:schemeClr val="bg1"/>
                </a:solidFill>
              </a:rPr>
              <a:t>SdcaMaximumEntropy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SDCA = Stochastic Dual Coordinate Ascent [</a:t>
            </a:r>
            <a:r>
              <a:rPr lang="en-US" b="1" dirty="0">
                <a:hlinkClick r:id="rId4"/>
              </a:rPr>
              <a:t>papers</a:t>
            </a:r>
            <a:r>
              <a:rPr lang="en-US" dirty="0"/>
              <a:t>]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Output: Category, Array of scores</a:t>
            </a:r>
          </a:p>
          <a:p>
            <a:r>
              <a:rPr lang="en-US" dirty="0"/>
              <a:t>Demo code: </a:t>
            </a:r>
            <a:r>
              <a:rPr lang="en-US" b="1" dirty="0">
                <a:solidFill>
                  <a:schemeClr val="bg1"/>
                </a:solidFill>
                <a:hlinkClick r:id="rId5"/>
              </a:rPr>
              <a:t>link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794B54-8348-4CAA-8581-75F117EA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Bulgarian Jokes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E407A-80C2-4272-BCEE-954826E3F1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8057AC-B965-4EB5-98EC-A101E6089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3755" y="1623671"/>
            <a:ext cx="4620565" cy="3093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314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00D6C-57D0-4375-B370-33F2EDA87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20106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Predict the "</a:t>
            </a:r>
            <a:r>
              <a:rPr lang="en-US" b="1" dirty="0">
                <a:solidFill>
                  <a:schemeClr val="bg1"/>
                </a:solidFill>
              </a:rPr>
              <a:t>rating</a:t>
            </a:r>
            <a:r>
              <a:rPr lang="en-US" dirty="0"/>
              <a:t>" or "</a:t>
            </a:r>
            <a:r>
              <a:rPr lang="en-US" b="1" dirty="0">
                <a:solidFill>
                  <a:schemeClr val="bg1"/>
                </a:solidFill>
              </a:rPr>
              <a:t>preference</a:t>
            </a:r>
            <a:r>
              <a:rPr lang="bg-BG" dirty="0"/>
              <a:t>" </a:t>
            </a:r>
            <a:r>
              <a:rPr lang="en-US" dirty="0"/>
              <a:t>a user would give to an item</a:t>
            </a:r>
          </a:p>
          <a:p>
            <a:pPr lvl="1"/>
            <a:r>
              <a:rPr lang="en-US" dirty="0"/>
              <a:t>Usually done with matrix factorization</a:t>
            </a:r>
          </a:p>
          <a:p>
            <a:r>
              <a:rPr lang="en-US" dirty="0"/>
              <a:t>Real-life examples:</a:t>
            </a:r>
          </a:p>
          <a:p>
            <a:pPr lvl="1"/>
            <a:r>
              <a:rPr lang="en-US" dirty="0"/>
              <a:t>Suggest a video (song) to play next</a:t>
            </a:r>
          </a:p>
          <a:p>
            <a:pPr lvl="1"/>
            <a:r>
              <a:rPr lang="en-US" dirty="0"/>
              <a:t>Predict if user will like a movie based on</a:t>
            </a:r>
            <a:br>
              <a:rPr lang="en-US" dirty="0"/>
            </a:br>
            <a:r>
              <a:rPr lang="en-US" dirty="0"/>
              <a:t>his ratings for other similar movies</a:t>
            </a:r>
          </a:p>
          <a:p>
            <a:pPr lvl="1"/>
            <a:r>
              <a:rPr lang="en-US" dirty="0"/>
              <a:t>Suggest items for social media news feed</a:t>
            </a:r>
          </a:p>
          <a:p>
            <a:r>
              <a:rPr lang="en-US" dirty="0"/>
              <a:t>ML.NET examples:</a:t>
            </a:r>
          </a:p>
          <a:p>
            <a:pPr lvl="1"/>
            <a:r>
              <a:rPr lang="en-US" b="1" dirty="0">
                <a:hlinkClick r:id="rId2"/>
              </a:rPr>
              <a:t>Product recommendation</a:t>
            </a:r>
            <a:endParaRPr lang="en-US" b="1" dirty="0"/>
          </a:p>
          <a:p>
            <a:pPr lvl="1"/>
            <a:r>
              <a:rPr lang="en-US" b="1" dirty="0">
                <a:hlinkClick r:id="rId3"/>
              </a:rPr>
              <a:t>Movie recommender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794B54-8348-4CAA-8581-75F117EA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E407A-80C2-4272-BCEE-954826E3F1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AC55B-F92C-4DE3-ACA5-9A2D0C6F4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446" y="1921820"/>
            <a:ext cx="4972788" cy="374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69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00D6C-57D0-4375-B370-33F2EDA87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04832" cy="520106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Problem: Recommend new courses for a given user</a:t>
            </a:r>
          </a:p>
          <a:p>
            <a:r>
              <a:rPr lang="en-US" dirty="0"/>
              <a:t>Data source: SoftUni</a:t>
            </a:r>
          </a:p>
          <a:p>
            <a:r>
              <a:rPr lang="en-US" dirty="0"/>
              <a:t>Input: UserId (fake, int), CourseId (int)</a:t>
            </a:r>
          </a:p>
          <a:p>
            <a:r>
              <a:rPr lang="en-US" dirty="0"/>
              <a:t>Data file: 138574 rows</a:t>
            </a:r>
          </a:p>
          <a:p>
            <a:r>
              <a:rPr lang="en-US" dirty="0"/>
              <a:t>Algorithm: </a:t>
            </a:r>
            <a:r>
              <a:rPr lang="en-US" b="1" dirty="0">
                <a:solidFill>
                  <a:schemeClr val="bg1"/>
                </a:solidFill>
              </a:rPr>
              <a:t>MatrixFactorization</a:t>
            </a:r>
          </a:p>
          <a:p>
            <a:pPr lvl="1"/>
            <a:r>
              <a:rPr lang="en-US" dirty="0"/>
              <a:t>Package: Microsoft.ML.Recommender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Output: For each user and course we</a:t>
            </a:r>
            <a:br>
              <a:rPr lang="en-US" dirty="0"/>
            </a:br>
            <a:r>
              <a:rPr lang="en-US" dirty="0"/>
              <a:t>get a score [0-1] how recommended</a:t>
            </a:r>
            <a:br>
              <a:rPr lang="en-US" dirty="0"/>
            </a:br>
            <a:r>
              <a:rPr lang="en-US" dirty="0"/>
              <a:t>this course is for the given user</a:t>
            </a:r>
          </a:p>
          <a:p>
            <a:r>
              <a:rPr lang="en-US" dirty="0"/>
              <a:t>Demo code: </a:t>
            </a:r>
            <a:r>
              <a:rPr lang="en-US" b="1" dirty="0">
                <a:solidFill>
                  <a:schemeClr val="bg1"/>
                </a:solidFill>
                <a:hlinkClick r:id="rId2"/>
              </a:rPr>
              <a:t>link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794B54-8348-4CAA-8581-75F117EA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SoftUni Courses Recommendation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E407A-80C2-4272-BCEE-954826E3F1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39E67-50D6-4EC0-A8EA-80D2B3D5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540" y="2030643"/>
            <a:ext cx="5355693" cy="3528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91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7A1698-881F-4205-B3F0-F551C5174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Regression analysis is a set of statistical processes for estimating the            </a:t>
            </a:r>
            <a:r>
              <a:rPr lang="en-US" b="1" dirty="0">
                <a:solidFill>
                  <a:schemeClr val="bg1"/>
                </a:solidFill>
              </a:rPr>
              <a:t>relationships among variables</a:t>
            </a:r>
          </a:p>
          <a:p>
            <a:r>
              <a:rPr lang="en-US" dirty="0"/>
              <a:t>Real-life examples:</a:t>
            </a:r>
          </a:p>
          <a:p>
            <a:pPr lvl="1"/>
            <a:r>
              <a:rPr lang="en-US" dirty="0"/>
              <a:t>Predict the population growth (linear)</a:t>
            </a:r>
          </a:p>
          <a:p>
            <a:pPr lvl="1"/>
            <a:r>
              <a:rPr lang="en-US" dirty="0"/>
              <a:t>Predict a person salary by demographics</a:t>
            </a:r>
          </a:p>
          <a:p>
            <a:pPr lvl="1"/>
            <a:r>
              <a:rPr lang="en-US" dirty="0"/>
              <a:t>Predict Dota 2 win probability by game state</a:t>
            </a:r>
          </a:p>
          <a:p>
            <a:r>
              <a:rPr lang="en-US" dirty="0"/>
              <a:t>ML.NET examples: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2"/>
              </a:rPr>
              <a:t>Taxi Price Prediction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3"/>
              </a:rPr>
              <a:t>Sales Forecasting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4"/>
              </a:rPr>
              <a:t>Bike Demand Prediction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2110B-F3ED-4CD8-B7B4-E62B94B15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(Predicting Values)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AF38D-7985-4753-A26A-E9DB13A291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7576086" y="2533801"/>
            <a:ext cx="4419148" cy="2887946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7A8DEC-205E-4B6E-8F8F-DAC97F1B7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956" y="2709292"/>
            <a:ext cx="3835408" cy="25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7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2C461-DCD3-4B00-A18B-C3B564D785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365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Problem:</a:t>
            </a:r>
            <a:r>
              <a:rPr lang="bg-BG" dirty="0"/>
              <a:t> </a:t>
            </a:r>
            <a:r>
              <a:rPr lang="en-US" dirty="0"/>
              <a:t>Predict the price of a property in Sofia by given information</a:t>
            </a:r>
          </a:p>
          <a:p>
            <a:r>
              <a:rPr lang="en-US" dirty="0"/>
              <a:t>Input: 7 parameters and Price</a:t>
            </a:r>
          </a:p>
          <a:p>
            <a:r>
              <a:rPr lang="en-US" dirty="0"/>
              <a:t>Output: Price (float, in EUR </a:t>
            </a:r>
            <a:r>
              <a:rPr lang="en-US" dirty="0">
                <a:sym typeface="Wingdings" panose="05000000000000000000" pitchFamily="2" charset="2"/>
              </a:rPr>
              <a:t>)</a:t>
            </a:r>
            <a:endParaRPr lang="en-US" dirty="0"/>
          </a:p>
          <a:p>
            <a:r>
              <a:rPr lang="en-US" dirty="0"/>
              <a:t>Data source: </a:t>
            </a:r>
            <a:r>
              <a:rPr lang="en-US" b="1" dirty="0">
                <a:hlinkClick r:id="rId2"/>
              </a:rPr>
              <a:t>https://imot.bg/</a:t>
            </a:r>
            <a:endParaRPr lang="en-US" b="1" dirty="0"/>
          </a:p>
          <a:p>
            <a:r>
              <a:rPr lang="en-US" dirty="0"/>
              <a:t>Data file: </a:t>
            </a:r>
            <a:r>
              <a:rPr lang="en-US" b="1" dirty="0">
                <a:hlinkClick r:id="rId3"/>
              </a:rPr>
              <a:t>link</a:t>
            </a:r>
            <a:r>
              <a:rPr lang="en-US" b="1" dirty="0"/>
              <a:t> </a:t>
            </a:r>
            <a:r>
              <a:rPr lang="en-US" dirty="0"/>
              <a:t>(16083 rows)</a:t>
            </a:r>
          </a:p>
          <a:p>
            <a:r>
              <a:rPr lang="en-US" dirty="0"/>
              <a:t>Algorithm: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Regression.Trainers.LightGbm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Package: Microsoft.ML.LightGBM</a:t>
            </a:r>
            <a:br>
              <a:rPr lang="en-US" dirty="0"/>
            </a:br>
            <a:r>
              <a:rPr lang="en-US" dirty="0"/>
              <a:t>GBM = Gradient Boosting Machine</a:t>
            </a:r>
          </a:p>
          <a:p>
            <a:r>
              <a:rPr lang="en-US" dirty="0"/>
              <a:t>Demo code: </a:t>
            </a:r>
            <a:r>
              <a:rPr lang="en-US" b="1" dirty="0">
                <a:hlinkClick r:id="rId4"/>
              </a:rPr>
              <a:t>link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1F5AA5-95CE-41E0-805B-13D057F9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Sofia properties price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B86BE-79E4-4E1E-8395-7C2A39D729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FBE3B-106E-4863-BB1D-E0FE130E7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153" y="1887496"/>
            <a:ext cx="5900345" cy="2793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28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46510" y="1192762"/>
            <a:ext cx="11540690" cy="5394017"/>
          </a:xfrm>
        </p:spPr>
        <p:txBody>
          <a:bodyPr>
            <a:normAutofit fontScale="77500" lnSpcReduction="20000"/>
          </a:bodyPr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Grouping</a:t>
            </a:r>
            <a:r>
              <a:rPr lang="en-US" dirty="0"/>
              <a:t> a set of objects in such a way that objects in the same group (cluster)  are </a:t>
            </a:r>
            <a:r>
              <a:rPr lang="en-US" b="1" dirty="0">
                <a:solidFill>
                  <a:schemeClr val="bg1"/>
                </a:solidFill>
              </a:rPr>
              <a:t>more similar </a:t>
            </a:r>
            <a:r>
              <a:rPr lang="en-US" dirty="0"/>
              <a:t>to each other than to those in other groups/clusters</a:t>
            </a:r>
          </a:p>
          <a:p>
            <a:r>
              <a:rPr lang="en-US" dirty="0"/>
              <a:t>Unsupervised Machine Learning</a:t>
            </a:r>
          </a:p>
          <a:p>
            <a:pPr lvl="1"/>
            <a:r>
              <a:rPr lang="en-US" dirty="0"/>
              <a:t>Try to find meaningful structure / grouping</a:t>
            </a:r>
          </a:p>
          <a:p>
            <a:r>
              <a:rPr lang="en-US" dirty="0"/>
              <a:t>Real-life examples:</a:t>
            </a:r>
          </a:p>
          <a:p>
            <a:pPr lvl="1"/>
            <a:r>
              <a:rPr lang="en-US" dirty="0"/>
              <a:t>Group people in social media</a:t>
            </a:r>
          </a:p>
          <a:p>
            <a:pPr lvl="1"/>
            <a:r>
              <a:rPr lang="en-US" dirty="0"/>
              <a:t>Multivariate data from marketing surveys</a:t>
            </a:r>
          </a:p>
          <a:p>
            <a:pPr lvl="1"/>
            <a:r>
              <a:rPr lang="en-US" dirty="0"/>
              <a:t>In biology, genetics, medicine, chemistry, …</a:t>
            </a:r>
          </a:p>
          <a:p>
            <a:r>
              <a:rPr lang="en-US" dirty="0"/>
              <a:t>ML.NET examples: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3"/>
              </a:rPr>
              <a:t>Customer segmentation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4"/>
              </a:rPr>
              <a:t>Clustering iris data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US" dirty="0"/>
          </a:p>
        </p:txBody>
      </p:sp>
      <p:pic>
        <p:nvPicPr>
          <p:cNvPr id="7" name="Picture 2" descr="https://cdn-images-1.medium.com/max/800/1*tc8UF-h0nQqUfLC8-0uInQ.gif">
            <a:extLst>
              <a:ext uri="{FF2B5EF4-FFF2-40B4-BE49-F238E27FC236}">
                <a16:creationId xmlns:a16="http://schemas.microsoft.com/office/drawing/2014/main" id="{7D764597-7C16-4078-A09A-3F29DAC2B8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92" y="2446574"/>
            <a:ext cx="4781116" cy="3003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3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F0A93D-1565-44D9-A7F5-A411ABCD2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Identification of </a:t>
            </a:r>
            <a:r>
              <a:rPr lang="en-US" b="1" dirty="0">
                <a:solidFill>
                  <a:schemeClr val="bg1"/>
                </a:solidFill>
              </a:rPr>
              <a:t>rare</a:t>
            </a:r>
            <a:r>
              <a:rPr lang="en-US" dirty="0"/>
              <a:t> items, events or observations which raise suspicions by differing significantly from the majority of the data</a:t>
            </a:r>
          </a:p>
          <a:p>
            <a:r>
              <a:rPr lang="en-US" dirty="0"/>
              <a:t>Real-life examples:</a:t>
            </a:r>
          </a:p>
          <a:p>
            <a:pPr lvl="1"/>
            <a:r>
              <a:rPr lang="en-US" dirty="0"/>
              <a:t>Detect </a:t>
            </a:r>
            <a:r>
              <a:rPr lang="en-US" b="1" dirty="0">
                <a:solidFill>
                  <a:schemeClr val="bg1"/>
                </a:solidFill>
              </a:rPr>
              <a:t>outages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cyber-attacks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viral web content</a:t>
            </a:r>
          </a:p>
          <a:p>
            <a:pPr lvl="1"/>
            <a:r>
              <a:rPr lang="en-US" dirty="0"/>
              <a:t>Detect </a:t>
            </a:r>
            <a:r>
              <a:rPr lang="en-US" b="1" dirty="0">
                <a:solidFill>
                  <a:schemeClr val="bg1"/>
                </a:solidFill>
              </a:rPr>
              <a:t>compromised</a:t>
            </a:r>
            <a:r>
              <a:rPr lang="en-US" dirty="0"/>
              <a:t> accounts in </a:t>
            </a:r>
            <a:r>
              <a:rPr lang="en-US" b="1" dirty="0">
                <a:solidFill>
                  <a:schemeClr val="bg1"/>
                </a:solidFill>
              </a:rPr>
              <a:t>Twitter</a:t>
            </a:r>
          </a:p>
          <a:p>
            <a:pPr lvl="1"/>
            <a:r>
              <a:rPr lang="en-US" dirty="0"/>
              <a:t>Detect </a:t>
            </a:r>
            <a:r>
              <a:rPr lang="en-US" b="1" dirty="0">
                <a:solidFill>
                  <a:schemeClr val="bg1"/>
                </a:solidFill>
              </a:rPr>
              <a:t>fight in a bar </a:t>
            </a:r>
            <a:r>
              <a:rPr lang="en-US" dirty="0"/>
              <a:t>using motion spikes in videos</a:t>
            </a:r>
          </a:p>
          <a:p>
            <a:r>
              <a:rPr lang="en-US" dirty="0"/>
              <a:t>ML.NET examples:</a:t>
            </a:r>
          </a:p>
          <a:p>
            <a:pPr lvl="1"/>
            <a:r>
              <a:rPr lang="en-US" b="1" dirty="0">
                <a:hlinkClick r:id="rId2"/>
              </a:rPr>
              <a:t>Sales spike detection</a:t>
            </a:r>
            <a:endParaRPr lang="en-US" b="1" dirty="0"/>
          </a:p>
          <a:p>
            <a:pPr lvl="1"/>
            <a:r>
              <a:rPr lang="en-US" b="1" dirty="0">
                <a:hlinkClick r:id="rId3"/>
              </a:rPr>
              <a:t>Power anomaly detection</a:t>
            </a:r>
            <a:endParaRPr lang="en-US" b="1" dirty="0"/>
          </a:p>
          <a:p>
            <a:r>
              <a:rPr lang="en-US" dirty="0"/>
              <a:t>NuGet package: Microsoft.ML.TimeSeries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2C4459-9224-49B5-BB1A-87358510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  <a:endParaRPr lang="en-US" noProof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ABA00-D1A9-4E04-977F-9E61CBF1DB0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2" descr="Ð ÐµÐ·ÑÐ»ÑÐ°Ñ Ñ Ð¸Ð·Ð¾Ð±ÑÐ°Ð¶ÐµÐ½Ð¸Ðµ Ð·Ð° anomaly detection real life examples">
            <a:extLst>
              <a:ext uri="{FF2B5EF4-FFF2-40B4-BE49-F238E27FC236}">
                <a16:creationId xmlns:a16="http://schemas.microsoft.com/office/drawing/2014/main" id="{42C4BA5B-2D2F-459E-A521-D0D43CCBC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030" y="4047172"/>
            <a:ext cx="3901522" cy="2658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49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91ACB4-EE27-45E8-B54A-E0D4D1EEE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355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Find spikes in press centers workload</a:t>
            </a:r>
          </a:p>
          <a:p>
            <a:r>
              <a:rPr lang="en-US" dirty="0"/>
              <a:t>Data source: </a:t>
            </a:r>
            <a:r>
              <a:rPr lang="en-US" b="1" dirty="0">
                <a:hlinkClick r:id="rId2"/>
              </a:rPr>
              <a:t>https://presscenters.com/</a:t>
            </a:r>
            <a:endParaRPr lang="en-US" b="1" dirty="0"/>
          </a:p>
          <a:p>
            <a:r>
              <a:rPr lang="en-US" dirty="0"/>
              <a:t>Input: Date and Count for that date</a:t>
            </a:r>
          </a:p>
          <a:p>
            <a:r>
              <a:rPr lang="en-US" dirty="0"/>
              <a:t>Data file: </a:t>
            </a:r>
            <a:r>
              <a:rPr lang="en-US" b="1" dirty="0">
                <a:hlinkClick r:id="rId3"/>
              </a:rPr>
              <a:t>link</a:t>
            </a:r>
            <a:r>
              <a:rPr lang="en-US" b="1" dirty="0"/>
              <a:t> </a:t>
            </a:r>
            <a:r>
              <a:rPr lang="en-US" dirty="0"/>
              <a:t>(730 rows)</a:t>
            </a:r>
          </a:p>
          <a:p>
            <a:r>
              <a:rPr lang="en-US" dirty="0"/>
              <a:t>Algorithm: </a:t>
            </a:r>
            <a:r>
              <a:rPr lang="en-US" b="1" dirty="0">
                <a:solidFill>
                  <a:schemeClr val="bg1"/>
                </a:solidFill>
              </a:rPr>
              <a:t>Transforms.DetectSpikeBySsa</a:t>
            </a:r>
          </a:p>
          <a:p>
            <a:pPr lvl="1"/>
            <a:r>
              <a:rPr lang="en-US" dirty="0"/>
              <a:t>SSA = Singular spectrum analysis [</a:t>
            </a:r>
            <a:r>
              <a:rPr lang="en-US" b="1" dirty="0">
                <a:hlinkClick r:id="rId4"/>
              </a:rPr>
              <a:t>wiki</a:t>
            </a:r>
            <a:r>
              <a:rPr lang="en-US" dirty="0"/>
              <a:t>]</a:t>
            </a:r>
          </a:p>
          <a:p>
            <a:r>
              <a:rPr lang="en-US" dirty="0"/>
              <a:t>Output: For each input value we get:</a:t>
            </a:r>
          </a:p>
          <a:p>
            <a:pPr marL="0" indent="0">
              <a:buNone/>
            </a:pPr>
            <a:r>
              <a:rPr lang="en-US" dirty="0"/>
              <a:t>       Alert(yes or no), Score, P-Value(0-100)</a:t>
            </a:r>
          </a:p>
          <a:p>
            <a:r>
              <a:rPr lang="en-US" dirty="0"/>
              <a:t>Demo code: </a:t>
            </a:r>
            <a:r>
              <a:rPr lang="en-US" b="1" dirty="0">
                <a:hlinkClick r:id="rId5"/>
              </a:rPr>
              <a:t>link</a:t>
            </a:r>
            <a:endParaRPr lang="en-US" b="1" dirty="0"/>
          </a:p>
          <a:p>
            <a:pPr marL="0" indent="0">
              <a:buNone/>
            </a:pPr>
            <a:endParaRPr lang="en-US" sz="3000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F46564-C7FD-49FF-A067-CB3D27745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Bulgarian Press Releases Spikes</a:t>
            </a:r>
            <a:endParaRPr lang="en-US" noProof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8D254-04F5-4D5C-94CF-3695751BA2D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smtClean="0"/>
              <a:pPr/>
              <a:t>19</a:t>
            </a:fld>
            <a:endParaRPr lang="en-US" noProof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787174-85C3-489F-B2F1-5325FDE87D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 t="3835" r="5681"/>
          <a:stretch/>
        </p:blipFill>
        <p:spPr>
          <a:xfrm>
            <a:off x="7439361" y="2114259"/>
            <a:ext cx="4569137" cy="35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9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274885"/>
            <a:ext cx="8723299" cy="537784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What is Machine Learning?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Introduction to ML.NET</a:t>
            </a:r>
          </a:p>
          <a:p>
            <a:pPr lvl="1"/>
            <a:r>
              <a:rPr lang="en-US" sz="2400" dirty="0"/>
              <a:t>Binary classification</a:t>
            </a:r>
          </a:p>
          <a:p>
            <a:pPr lvl="1"/>
            <a:r>
              <a:rPr lang="en-US" sz="2400" dirty="0"/>
              <a:t>Multi-class classification</a:t>
            </a:r>
          </a:p>
          <a:p>
            <a:pPr lvl="1"/>
            <a:r>
              <a:rPr lang="en-US" sz="2400" dirty="0"/>
              <a:t>Recommendation</a:t>
            </a:r>
          </a:p>
          <a:p>
            <a:pPr lvl="1"/>
            <a:r>
              <a:rPr lang="en-US" sz="2400" dirty="0"/>
              <a:t>Regression</a:t>
            </a:r>
          </a:p>
          <a:p>
            <a:pPr lvl="1"/>
            <a:r>
              <a:rPr lang="en-US" sz="2400" dirty="0"/>
              <a:t>Clustering</a:t>
            </a:r>
          </a:p>
          <a:p>
            <a:pPr lvl="1"/>
            <a:r>
              <a:rPr lang="en-US" sz="2400" dirty="0"/>
              <a:t>Anomaly Detection</a:t>
            </a:r>
          </a:p>
          <a:p>
            <a:pPr lvl="1"/>
            <a:r>
              <a:rPr lang="en-US" sz="2400" dirty="0"/>
              <a:t>Computer Vision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AutoML and ML.NET for ASP.NET Core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32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265050-9081-4CA6-9929-4124FB012F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High-level understanding of digital images</a:t>
            </a:r>
          </a:p>
          <a:p>
            <a:r>
              <a:rPr lang="en-US" dirty="0"/>
              <a:t>Real-life examples:</a:t>
            </a:r>
          </a:p>
          <a:p>
            <a:pPr lvl="1"/>
            <a:r>
              <a:rPr lang="en-US" dirty="0"/>
              <a:t>Detect </a:t>
            </a:r>
            <a:r>
              <a:rPr lang="en-US" b="1" dirty="0">
                <a:solidFill>
                  <a:schemeClr val="bg1"/>
                </a:solidFill>
              </a:rPr>
              <a:t>what</a:t>
            </a:r>
            <a:r>
              <a:rPr lang="en-US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where</a:t>
            </a:r>
            <a:r>
              <a:rPr lang="en-US" dirty="0"/>
              <a:t> is on the image</a:t>
            </a:r>
          </a:p>
          <a:p>
            <a:pPr lvl="1"/>
            <a:r>
              <a:rPr lang="en-US" dirty="0"/>
              <a:t>Detect </a:t>
            </a:r>
            <a:r>
              <a:rPr lang="en-US" sz="3200" b="1" dirty="0">
                <a:solidFill>
                  <a:schemeClr val="bg1"/>
                </a:solidFill>
              </a:rPr>
              <a:t>who</a:t>
            </a:r>
            <a:r>
              <a:rPr lang="en-US" dirty="0"/>
              <a:t> is on the image (his eye/skin color)</a:t>
            </a:r>
          </a:p>
          <a:p>
            <a:pPr lvl="1"/>
            <a:r>
              <a:rPr lang="en-US" dirty="0"/>
              <a:t>Detect </a:t>
            </a:r>
            <a:r>
              <a:rPr lang="en-US" sz="3200" b="1" dirty="0">
                <a:solidFill>
                  <a:schemeClr val="bg1"/>
                </a:solidFill>
              </a:rPr>
              <a:t>how far </a:t>
            </a:r>
            <a:r>
              <a:rPr lang="en-US" dirty="0"/>
              <a:t>is something</a:t>
            </a:r>
          </a:p>
          <a:p>
            <a:pPr lvl="1"/>
            <a:r>
              <a:rPr lang="en-US" dirty="0"/>
              <a:t>What is the </a:t>
            </a:r>
            <a:r>
              <a:rPr lang="en-US" sz="3200" b="1" dirty="0">
                <a:solidFill>
                  <a:schemeClr val="bg1"/>
                </a:solidFill>
              </a:rPr>
              <a:t>color</a:t>
            </a:r>
            <a:r>
              <a:rPr lang="en-US" dirty="0"/>
              <a:t> of the traffic light</a:t>
            </a:r>
          </a:p>
          <a:p>
            <a:r>
              <a:rPr lang="en-US" dirty="0"/>
              <a:t>ML.NET examples: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2"/>
              </a:rPr>
              <a:t>Image classification – TensorFlow Model</a:t>
            </a:r>
            <a:endParaRPr lang="en-US" b="1" dirty="0">
              <a:solidFill>
                <a:schemeClr val="bg1"/>
              </a:solidFill>
            </a:endParaRPr>
          </a:p>
          <a:p>
            <a:pPr lvl="2">
              <a:buClr>
                <a:schemeClr val="tx1"/>
              </a:buClr>
            </a:pPr>
            <a:r>
              <a:rPr lang="en-US" dirty="0"/>
              <a:t>TensorFlow pre-trained model (.pb files)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3"/>
              </a:rPr>
              <a:t>Object detection – ONNX model scoring</a:t>
            </a:r>
            <a:endParaRPr lang="en-US" b="1" dirty="0">
              <a:solidFill>
                <a:schemeClr val="bg1"/>
              </a:solidFill>
            </a:endParaRPr>
          </a:p>
          <a:p>
            <a:pPr lvl="2"/>
            <a:r>
              <a:rPr lang="en-US" dirty="0"/>
              <a:t>Using the Tiny Yolo2 in ONNX format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BA4F1F-9BAF-4724-AF0A-938CA9B4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17881-42E9-4232-8204-D680F726B0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2" descr="image4.jpg">
            <a:extLst>
              <a:ext uri="{FF2B5EF4-FFF2-40B4-BE49-F238E27FC236}">
                <a16:creationId xmlns:a16="http://schemas.microsoft.com/office/drawing/2014/main" id="{19D25B06-9C32-49C4-AA07-0F6D74E3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450" y="3205807"/>
            <a:ext cx="4468003" cy="2978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65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0619B9-582A-4CCA-8845-AD94BFA0D6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Easy generate ML.NET code and create ML models with </a:t>
            </a:r>
            <a:r>
              <a:rPr lang="en-US" b="1" dirty="0">
                <a:solidFill>
                  <a:schemeClr val="bg1"/>
                </a:solidFill>
              </a:rPr>
              <a:t>Model             Builder </a:t>
            </a:r>
            <a:r>
              <a:rPr lang="en-US" dirty="0"/>
              <a:t>(UI tool) and </a:t>
            </a:r>
            <a:r>
              <a:rPr lang="en-US" b="1" dirty="0">
                <a:solidFill>
                  <a:schemeClr val="bg1"/>
                </a:solidFill>
              </a:rPr>
              <a:t>ML.NET CLI </a:t>
            </a:r>
            <a:r>
              <a:rPr lang="en-US" dirty="0"/>
              <a:t>(console)</a:t>
            </a:r>
          </a:p>
          <a:p>
            <a:r>
              <a:rPr lang="en-US" dirty="0"/>
              <a:t>They both use AutoML</a:t>
            </a:r>
          </a:p>
          <a:p>
            <a:pPr lvl="1"/>
            <a:r>
              <a:rPr lang="en-US" dirty="0"/>
              <a:t>Automates the process of building</a:t>
            </a:r>
            <a:br>
              <a:rPr lang="en-US" dirty="0"/>
            </a:br>
            <a:r>
              <a:rPr lang="en-US" dirty="0"/>
              <a:t>best performing models</a:t>
            </a:r>
          </a:p>
          <a:p>
            <a:r>
              <a:rPr lang="en-US" dirty="0"/>
              <a:t>Steps to use it:</a:t>
            </a:r>
          </a:p>
          <a:p>
            <a:pPr lvl="1"/>
            <a:r>
              <a:rPr lang="en-US" dirty="0"/>
              <a:t>Install the </a:t>
            </a:r>
            <a:r>
              <a:rPr lang="en-US" b="1" dirty="0">
                <a:solidFill>
                  <a:schemeClr val="bg1"/>
                </a:solidFill>
                <a:hlinkClick r:id="rId2"/>
              </a:rPr>
              <a:t>ML.NET Model Builder</a:t>
            </a:r>
            <a:br>
              <a:rPr lang="en-US" b="1" dirty="0">
                <a:solidFill>
                  <a:schemeClr val="bg1"/>
                </a:solidFill>
                <a:hlinkClick r:id="rId2"/>
              </a:rPr>
            </a:br>
            <a:r>
              <a:rPr lang="en-US" b="1" dirty="0">
                <a:solidFill>
                  <a:schemeClr val="bg1"/>
                </a:solidFill>
                <a:hlinkClick r:id="rId2"/>
              </a:rPr>
              <a:t>extension for Visual Studio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Choose ML scenario</a:t>
            </a:r>
          </a:p>
          <a:p>
            <a:pPr lvl="1"/>
            <a:r>
              <a:rPr lang="en-US" dirty="0"/>
              <a:t>Load the data file</a:t>
            </a:r>
          </a:p>
          <a:p>
            <a:pPr lvl="1"/>
            <a:r>
              <a:rPr lang="en-US" dirty="0"/>
              <a:t>Wait AutoML to select the algorithm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13D9AD-70A1-4ED2-B2F0-A2CF467A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AutoML – Model Builder for ML.NET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162CE-4F92-4167-9B0B-764EC4F725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2" descr="ML.NET Model Builder is launched in Visual Studio by right-clicking on a project in Solution Explorer and selecting Add -&gt; Machine Learning">
            <a:extLst>
              <a:ext uri="{FF2B5EF4-FFF2-40B4-BE49-F238E27FC236}">
                <a16:creationId xmlns:a16="http://schemas.microsoft.com/office/drawing/2014/main" id="{2B604065-C0CA-49CD-853F-A642B2BC0D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840" y="2506868"/>
            <a:ext cx="5224658" cy="29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0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13D9AD-70A1-4ED2-B2F0-A2CF467A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ML.NET Models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162CE-4F92-4167-9B0B-764EC4F725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6A115E-FF3F-4ECD-BEC0-370B84E250C9}"/>
              </a:ext>
            </a:extLst>
          </p:cNvPr>
          <p:cNvSpPr txBox="1">
            <a:spLocks/>
          </p:cNvSpPr>
          <p:nvPr/>
        </p:nvSpPr>
        <p:spPr>
          <a:xfrm>
            <a:off x="249101" y="1246486"/>
            <a:ext cx="11942899" cy="5150710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/>
              <a:t>Install Microsoft.Extensions.ML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Register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AddPredictionEnginePool</a:t>
            </a:r>
            <a:r>
              <a:rPr lang="en-US" sz="2800" dirty="0"/>
              <a:t> </a:t>
            </a:r>
            <a:r>
              <a:rPr lang="en-US" sz="2800" dirty="0">
                <a:latin typeface="Consolas" panose="020B0609020204030204" pitchFamily="49" charset="0"/>
              </a:rPr>
              <a:t>in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ConfigureServices()</a:t>
            </a:r>
            <a:r>
              <a:rPr lang="en-US" sz="2800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bg-BG" sz="2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Inject the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PredictionEnginePool</a:t>
            </a:r>
            <a:r>
              <a:rPr lang="en-US" sz="2800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bg-BG" sz="2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Use it:</a:t>
            </a:r>
          </a:p>
          <a:p>
            <a:pPr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8B65035-C2AC-468F-B8CD-5CAB25483D9E}"/>
              </a:ext>
            </a:extLst>
          </p:cNvPr>
          <p:cNvSpPr txBox="1">
            <a:spLocks/>
          </p:cNvSpPr>
          <p:nvPr/>
        </p:nvSpPr>
        <p:spPr>
          <a:xfrm>
            <a:off x="947756" y="2429488"/>
            <a:ext cx="10793140" cy="8336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>
                <a:solidFill>
                  <a:schemeClr val="tx1"/>
                </a:solidFill>
                <a:effectLst/>
              </a:rPr>
              <a:t>services.AddPredictionEnginePool&lt;</a:t>
            </a:r>
            <a:r>
              <a:rPr lang="en-US" sz="2000" dirty="0">
                <a:solidFill>
                  <a:schemeClr val="bg1"/>
                </a:solidFill>
                <a:effectLst/>
              </a:rPr>
              <a:t>InputModel</a:t>
            </a:r>
            <a:r>
              <a:rPr lang="en-US" sz="2000" dirty="0">
                <a:solidFill>
                  <a:schemeClr val="tx1"/>
                </a:solidFill>
                <a:effectLst/>
              </a:rPr>
              <a:t>, </a:t>
            </a:r>
            <a:r>
              <a:rPr lang="en-US" sz="2000" dirty="0">
                <a:solidFill>
                  <a:schemeClr val="bg1"/>
                </a:solidFill>
                <a:effectLst/>
              </a:rPr>
              <a:t>PredictionModel</a:t>
            </a:r>
            <a:r>
              <a:rPr lang="en-US" sz="2000" dirty="0">
                <a:solidFill>
                  <a:schemeClr val="tx1"/>
                </a:solidFill>
                <a:effectLst/>
              </a:rPr>
              <a:t>&gt;()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        .FromFile("MLModels/ModelFile.zip");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8B65035-C2AC-468F-B8CD-5CAB25483D9E}"/>
              </a:ext>
            </a:extLst>
          </p:cNvPr>
          <p:cNvSpPr txBox="1">
            <a:spLocks/>
          </p:cNvSpPr>
          <p:nvPr/>
        </p:nvSpPr>
        <p:spPr>
          <a:xfrm>
            <a:off x="947756" y="3996510"/>
            <a:ext cx="10793140" cy="8336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>
                <a:solidFill>
                  <a:schemeClr val="tx1"/>
                </a:solidFill>
                <a:effectLst/>
              </a:rPr>
              <a:t>public PredictController(</a:t>
            </a:r>
            <a:r>
              <a:rPr lang="en-US" sz="2000" dirty="0">
                <a:solidFill>
                  <a:schemeClr val="bg1"/>
                </a:solidFill>
                <a:effectLst/>
              </a:rPr>
              <a:t>PredictionEnginePool</a:t>
            </a:r>
            <a:r>
              <a:rPr lang="en-US" sz="2000" dirty="0">
                <a:solidFill>
                  <a:schemeClr val="tx1"/>
                </a:solidFill>
                <a:effectLst/>
              </a:rPr>
              <a:t>&lt;InputModel, PredictionModel&gt; predictionEnginePool) { … }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8B65035-C2AC-468F-B8CD-5CAB25483D9E}"/>
              </a:ext>
            </a:extLst>
          </p:cNvPr>
          <p:cNvSpPr txBox="1">
            <a:spLocks/>
          </p:cNvSpPr>
          <p:nvPr/>
        </p:nvSpPr>
        <p:spPr>
          <a:xfrm>
            <a:off x="911222" y="5629154"/>
            <a:ext cx="10618656" cy="5258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>
                <a:solidFill>
                  <a:schemeClr val="tx1"/>
                </a:solidFill>
                <a:effectLst/>
              </a:rPr>
              <a:t>PredictionModel</a:t>
            </a:r>
            <a:r>
              <a:rPr lang="en-US" sz="1400" dirty="0"/>
              <a:t> </a:t>
            </a:r>
            <a:r>
              <a:rPr lang="en-US" sz="2000" dirty="0">
                <a:solidFill>
                  <a:schemeClr val="tx1"/>
                </a:solidFill>
                <a:effectLst/>
              </a:rPr>
              <a:t>prediction</a:t>
            </a:r>
            <a:r>
              <a:rPr lang="en-US" sz="1400" dirty="0"/>
              <a:t> </a:t>
            </a:r>
            <a:r>
              <a:rPr lang="en-US" sz="2000" dirty="0">
                <a:solidFill>
                  <a:schemeClr val="tx1"/>
                </a:solidFill>
                <a:effectLst/>
              </a:rPr>
              <a:t>= this.predictionEnginePool.</a:t>
            </a:r>
            <a:r>
              <a:rPr lang="en-US" sz="2000" dirty="0">
                <a:solidFill>
                  <a:schemeClr val="bg1"/>
                </a:solidFill>
                <a:effectLst/>
              </a:rPr>
              <a:t>Predict</a:t>
            </a:r>
            <a:r>
              <a:rPr lang="en-US" sz="2000" dirty="0">
                <a:solidFill>
                  <a:schemeClr val="tx1"/>
                </a:solidFill>
                <a:effectLst/>
              </a:rPr>
              <a:t>(input);</a:t>
            </a:r>
          </a:p>
        </p:txBody>
      </p:sp>
    </p:spTree>
    <p:extLst>
      <p:ext uri="{BB962C8B-B14F-4D97-AF65-F5344CB8AC3E}">
        <p14:creationId xmlns:p14="http://schemas.microsoft.com/office/powerpoint/2010/main" val="18330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236CD8-9675-4337-95A7-9009B3B21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/>
              <a:t>Demo Code: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2"/>
              </a:rPr>
              <a:t>github.com/NikolayIT/ArtificialIntelligencePlayground/tree/master/ML.NET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3600" dirty="0"/>
              <a:t>ML.NET Official Page: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hlinkClick r:id="rId3"/>
              </a:rPr>
              <a:t>https://dotnet.microsoft.com/apps/machinelearning-ai/ml-dotnet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3600" dirty="0"/>
              <a:t>ML.NET Source Code: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hlinkClick r:id="rId4"/>
              </a:rPr>
              <a:t>https://github.com/dotnet/machinelearning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3600" dirty="0"/>
              <a:t>ML.NET Samples: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hlinkClick r:id="rId5"/>
              </a:rPr>
              <a:t>https://github.com/dotnet/machinelearning-samples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3600" dirty="0"/>
              <a:t>UWP and ML.NET Samples: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hlinkClick r:id="rId6"/>
              </a:rPr>
              <a:t>https://github.com/XamlBrewer/UWP-MachineLearning-Sample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3600" dirty="0"/>
              <a:t>More Samples:</a:t>
            </a:r>
          </a:p>
          <a:p>
            <a:pPr lvl="1">
              <a:buClr>
                <a:schemeClr val="tx1"/>
              </a:buClr>
            </a:pPr>
            <a:r>
              <a:rPr lang="en-US" sz="3100" b="1" dirty="0">
                <a:solidFill>
                  <a:schemeClr val="bg1"/>
                </a:solidFill>
                <a:hlinkClick r:id="rId7"/>
              </a:rPr>
              <a:t>github.com/dotnet/machinelearning/tree/master/docs/samples/Microsoft.ML.Samples</a:t>
            </a:r>
            <a:endParaRPr lang="en-US" sz="3100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DD7DCD-FF1D-400A-BAC7-EF8229B7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D4307-1BC9-4708-B405-7C112513A7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89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77411" y="1293737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84886" y="1523310"/>
            <a:ext cx="7766664" cy="5072147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2400" b="1" noProof="1">
                <a:solidFill>
                  <a:schemeClr val="bg2"/>
                </a:solidFill>
              </a:rPr>
              <a:t>Machine Learning</a:t>
            </a:r>
          </a:p>
          <a:p>
            <a:pPr marL="990266" lvl="1" indent="-4572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2200" b="1" noProof="1">
                <a:solidFill>
                  <a:schemeClr val="bg2"/>
                </a:solidFill>
              </a:rPr>
              <a:t>Types of Machine Learning</a:t>
            </a:r>
            <a:endParaRPr lang="bg-BG" sz="2200" b="1" noProof="1">
              <a:solidFill>
                <a:schemeClr val="bg2"/>
              </a:solidFill>
            </a:endParaRPr>
          </a:p>
          <a:p>
            <a:pPr marL="457200" indent="-4572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b="1" noProof="1">
                <a:solidFill>
                  <a:schemeClr val="bg2"/>
                </a:solidFill>
              </a:rPr>
              <a:t>ML.NET</a:t>
            </a:r>
          </a:p>
          <a:p>
            <a:pPr marL="990266" lvl="1" indent="-4572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schemeClr val="bg2"/>
                </a:solidFill>
              </a:rPr>
              <a:t>Binary Classification</a:t>
            </a:r>
            <a:endParaRPr lang="en-US" sz="2200" b="1" noProof="1">
              <a:solidFill>
                <a:schemeClr val="bg2"/>
              </a:solidFill>
            </a:endParaRPr>
          </a:p>
          <a:p>
            <a:pPr marL="990266" lvl="1" indent="-4572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schemeClr val="bg2"/>
                </a:solidFill>
              </a:rPr>
              <a:t>Multi-class Classification</a:t>
            </a:r>
            <a:endParaRPr lang="en-GB" sz="2200" b="1" noProof="1">
              <a:solidFill>
                <a:schemeClr val="bg2"/>
              </a:solidFill>
            </a:endParaRPr>
          </a:p>
          <a:p>
            <a:pPr marL="990266" lvl="1" indent="-4572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schemeClr val="bg2"/>
                </a:solidFill>
              </a:rPr>
              <a:t>Recommendation</a:t>
            </a:r>
          </a:p>
          <a:p>
            <a:pPr marL="990266" lvl="1" indent="-4572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schemeClr val="bg2"/>
                </a:solidFill>
              </a:rPr>
              <a:t>Regression</a:t>
            </a:r>
          </a:p>
          <a:p>
            <a:pPr marL="990266" lvl="1" indent="-4572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schemeClr val="bg2"/>
                </a:solidFill>
              </a:rPr>
              <a:t>Clustering</a:t>
            </a:r>
          </a:p>
          <a:p>
            <a:pPr marL="990266" lvl="1" indent="-4572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schemeClr val="bg2"/>
                </a:solidFill>
              </a:rPr>
              <a:t>Anomaly Detection</a:t>
            </a:r>
          </a:p>
          <a:p>
            <a:pPr marL="990266" lvl="1" indent="-4572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schemeClr val="bg2"/>
                </a:solidFill>
              </a:rPr>
              <a:t>Computer Vision</a:t>
            </a:r>
          </a:p>
          <a:p>
            <a:pPr marL="457200" indent="-4572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bg2"/>
                </a:solidFill>
              </a:rPr>
              <a:t>AutoML and ML.NET for ASP.NET Core</a:t>
            </a:r>
          </a:p>
        </p:txBody>
      </p:sp>
    </p:spTree>
    <p:extLst>
      <p:ext uri="{BB962C8B-B14F-4D97-AF65-F5344CB8AC3E}">
        <p14:creationId xmlns:p14="http://schemas.microsoft.com/office/powerpoint/2010/main" val="176016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3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947" y="4535549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697" y="4535549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975" y="2475025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698" y="2475025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765" y="1444763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697" y="1444763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8078" y="1444763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904" y="3505287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</p:cNvPr>
          <p:cNvPicPr>
            <a:picLocks noChangeAspect="1" noChangeArrowheads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3643" y="3505287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698" y="3505287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4669" y="5565810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90493" y="5565810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6885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3345" y="1711221"/>
            <a:ext cx="8225314" cy="4149116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8679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0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73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787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F1B343-F1E9-406F-8D3F-43295298B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53965"/>
          </a:xfrm>
        </p:spPr>
        <p:txBody>
          <a:bodyPr>
            <a:noAutofit/>
          </a:bodyPr>
          <a:lstStyle/>
          <a:p>
            <a:r>
              <a:rPr lang="en-US" sz="2800" dirty="0"/>
              <a:t>Scientific study of </a:t>
            </a:r>
            <a:r>
              <a:rPr lang="en-US" sz="2800" b="1" dirty="0">
                <a:solidFill>
                  <a:schemeClr val="bg1"/>
                </a:solidFill>
              </a:rPr>
              <a:t>algorithms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bg1"/>
                </a:solidFill>
              </a:rPr>
              <a:t>statistical models</a:t>
            </a:r>
          </a:p>
          <a:p>
            <a:r>
              <a:rPr lang="en-US" sz="2800" dirty="0"/>
              <a:t>ML algorithms build a </a:t>
            </a:r>
            <a:r>
              <a:rPr lang="en-US" sz="2800" b="1" dirty="0">
                <a:solidFill>
                  <a:schemeClr val="bg1"/>
                </a:solidFill>
              </a:rPr>
              <a:t>mathematical model </a:t>
            </a:r>
            <a:r>
              <a:rPr lang="en-US" sz="2800" dirty="0"/>
              <a:t>based on sample data     </a:t>
            </a:r>
            <a:r>
              <a:rPr lang="bg-BG" sz="2800" dirty="0"/>
              <a:t/>
            </a:r>
            <a:br>
              <a:rPr lang="bg-BG" sz="2800" dirty="0"/>
            </a:br>
            <a:r>
              <a:rPr lang="en-US" sz="2800" dirty="0"/>
              <a:t>(training data), in order to make predictions or decisions</a:t>
            </a:r>
            <a:r>
              <a:rPr lang="bg-BG" sz="2800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without 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being explicitly programmed </a:t>
            </a:r>
            <a:r>
              <a:rPr lang="en-US" sz="2800" dirty="0"/>
              <a:t>to perform the task</a:t>
            </a:r>
          </a:p>
          <a:p>
            <a:r>
              <a:rPr lang="en-US" sz="2800" dirty="0"/>
              <a:t>It is seen as a subset of artificial intelligence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AI</a:t>
            </a:r>
            <a:r>
              <a:rPr lang="en-US" sz="2800" dirty="0"/>
              <a:t> = Mimicking the human intelligence </a:t>
            </a:r>
            <a:br>
              <a:rPr lang="en-US" sz="2800" dirty="0"/>
            </a:br>
            <a:r>
              <a:rPr lang="en-US" sz="2800" dirty="0"/>
              <a:t>or behavioral</a:t>
            </a:r>
          </a:p>
          <a:p>
            <a:r>
              <a:rPr lang="en-US" sz="2800" dirty="0"/>
              <a:t>Deep learning is part of a broader family of machine </a:t>
            </a:r>
            <a:br>
              <a:rPr lang="en-US" sz="2800" dirty="0"/>
            </a:br>
            <a:r>
              <a:rPr lang="en-US" sz="2800" dirty="0"/>
              <a:t>learning methods based on artificial neural networks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918C1D-4760-46D1-B080-6DA76F84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9605E-61E8-4452-B1D3-8FCE31AB51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5A5E8A-7442-4BFA-9E9D-80341FC0CCE2}"/>
              </a:ext>
            </a:extLst>
          </p:cNvPr>
          <p:cNvSpPr/>
          <p:nvPr/>
        </p:nvSpPr>
        <p:spPr>
          <a:xfrm>
            <a:off x="8283514" y="2721643"/>
            <a:ext cx="3908486" cy="3906422"/>
          </a:xfrm>
          <a:prstGeom prst="ellipse">
            <a:avLst/>
          </a:prstGeom>
          <a:solidFill>
            <a:srgbClr val="5AA6C0"/>
          </a:solidFill>
          <a:ln>
            <a:solidFill>
              <a:srgbClr val="5AA6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Artificial Intelligence</a:t>
            </a:r>
            <a:br>
              <a:rPr lang="en-US" sz="2000" b="1" dirty="0">
                <a:solidFill>
                  <a:schemeClr val="bg2"/>
                </a:solidFill>
              </a:rPr>
            </a:br>
            <a:r>
              <a:rPr lang="en-US" sz="1400" b="1" dirty="0">
                <a:solidFill>
                  <a:schemeClr val="bg2"/>
                </a:solidFill>
              </a:rPr>
              <a:t>NLP, Robotics, Vision, ML, etc.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CF940E-467C-4F0C-BE9A-D79FECFE8C45}"/>
              </a:ext>
            </a:extLst>
          </p:cNvPr>
          <p:cNvSpPr/>
          <p:nvPr/>
        </p:nvSpPr>
        <p:spPr>
          <a:xfrm>
            <a:off x="8475418" y="3864690"/>
            <a:ext cx="3518640" cy="2730000"/>
          </a:xfrm>
          <a:prstGeom prst="ellipse">
            <a:avLst/>
          </a:prstGeom>
          <a:solidFill>
            <a:srgbClr val="D17DF9"/>
          </a:solidFill>
          <a:ln>
            <a:solidFill>
              <a:srgbClr val="D17DF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Machine Learning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CBC7ED-C714-4793-91FB-1ACCF8E730F1}"/>
              </a:ext>
            </a:extLst>
          </p:cNvPr>
          <p:cNvSpPr/>
          <p:nvPr/>
        </p:nvSpPr>
        <p:spPr>
          <a:xfrm>
            <a:off x="8760914" y="4991061"/>
            <a:ext cx="2947648" cy="1636529"/>
          </a:xfrm>
          <a:prstGeom prst="ellipse">
            <a:avLst/>
          </a:prstGeom>
          <a:solidFill>
            <a:srgbClr val="4BAF73"/>
          </a:solidFill>
          <a:ln>
            <a:solidFill>
              <a:srgbClr val="4BAF7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Deep Learning</a:t>
            </a:r>
          </a:p>
          <a:p>
            <a:pPr algn="ctr"/>
            <a:r>
              <a:rPr lang="en-US" sz="1600" b="1" dirty="0">
                <a:solidFill>
                  <a:schemeClr val="bg2"/>
                </a:solidFill>
              </a:rPr>
              <a:t>Neural Networks</a:t>
            </a: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17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F1B343-F1E9-406F-8D3F-43295298B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53965"/>
          </a:xfrm>
        </p:spPr>
        <p:txBody>
          <a:bodyPr>
            <a:noAutofit/>
          </a:bodyPr>
          <a:lstStyle/>
          <a:p>
            <a:r>
              <a:rPr lang="en-US" sz="3000" dirty="0"/>
              <a:t>Supervised Learning</a:t>
            </a:r>
          </a:p>
          <a:p>
            <a:pPr lvl="1"/>
            <a:r>
              <a:rPr lang="en-US" sz="3000" dirty="0"/>
              <a:t>Learning a function that maps an input</a:t>
            </a:r>
            <a:r>
              <a:rPr lang="bg-BG" sz="3000" dirty="0"/>
              <a:t/>
            </a:r>
            <a:br>
              <a:rPr lang="bg-BG" sz="3000" dirty="0"/>
            </a:br>
            <a:r>
              <a:rPr lang="en-US" sz="3000" dirty="0"/>
              <a:t> to an output </a:t>
            </a:r>
            <a:r>
              <a:rPr lang="en-US" sz="3000" b="1" dirty="0">
                <a:solidFill>
                  <a:schemeClr val="bg1"/>
                </a:solidFill>
              </a:rPr>
              <a:t>based on example pairs</a:t>
            </a:r>
          </a:p>
          <a:p>
            <a:r>
              <a:rPr lang="en-US" sz="3000" dirty="0"/>
              <a:t>Unsupervised Learning</a:t>
            </a:r>
          </a:p>
          <a:p>
            <a:pPr lvl="1"/>
            <a:r>
              <a:rPr lang="en-US" sz="3000" dirty="0"/>
              <a:t>Helps find previously unknown patterns</a:t>
            </a:r>
            <a:r>
              <a:rPr lang="bg-BG" sz="3000" dirty="0"/>
              <a:t/>
            </a:r>
            <a:br>
              <a:rPr lang="bg-BG" sz="3000" dirty="0"/>
            </a:br>
            <a:r>
              <a:rPr lang="en-US" sz="3000" dirty="0"/>
              <a:t>in data set </a:t>
            </a:r>
            <a:r>
              <a:rPr lang="en-US" sz="3000" b="1" dirty="0">
                <a:solidFill>
                  <a:schemeClr val="bg1"/>
                </a:solidFill>
              </a:rPr>
              <a:t>without pre-existing labels</a:t>
            </a:r>
          </a:p>
          <a:p>
            <a:r>
              <a:rPr lang="en-US" sz="3000" dirty="0"/>
              <a:t>Reinforcement Learning</a:t>
            </a:r>
          </a:p>
          <a:p>
            <a:pPr lvl="1"/>
            <a:r>
              <a:rPr lang="en-US" sz="3000" dirty="0"/>
              <a:t>Concerned with how software agents ought</a:t>
            </a:r>
            <a:r>
              <a:rPr lang="bg-BG" sz="3000" dirty="0"/>
              <a:t> </a:t>
            </a:r>
            <a:r>
              <a:rPr lang="en-US" sz="3000" dirty="0"/>
              <a:t>to </a:t>
            </a:r>
            <a:r>
              <a:rPr lang="en-US" sz="3000" b="1" dirty="0">
                <a:solidFill>
                  <a:schemeClr val="bg1"/>
                </a:solidFill>
              </a:rPr>
              <a:t>take actions in an 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environment </a:t>
            </a:r>
            <a:r>
              <a:rPr lang="en-US" sz="3000" dirty="0"/>
              <a:t>so as</a:t>
            </a:r>
            <a:r>
              <a:rPr lang="bg-BG" sz="3000" dirty="0"/>
              <a:t> </a:t>
            </a:r>
            <a:r>
              <a:rPr lang="en-US" sz="3000" dirty="0"/>
              <a:t>to maximize some notion of cumulative reward</a:t>
            </a:r>
          </a:p>
        </p:txBody>
      </p:sp>
      <p:pic>
        <p:nvPicPr>
          <p:cNvPr id="8" name="Picture 4" descr="Ð ÐµÐ·ÑÐ»ÑÐ°Ñ Ñ Ð¸Ð·Ð¾Ð±ÑÐ°Ð¶ÐµÐ½Ð¸Ðµ Ð·Ð° machine learning">
            <a:extLst>
              <a:ext uri="{FF2B5EF4-FFF2-40B4-BE49-F238E27FC236}">
                <a16:creationId xmlns:a16="http://schemas.microsoft.com/office/drawing/2014/main" id="{28398754-64FE-4F7C-AF0E-069816BA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017" y="1801368"/>
            <a:ext cx="5107983" cy="3653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918C1D-4760-46D1-B080-6DA76F84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9605E-61E8-4452-B1D3-8FCE31AB51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6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10583F-AD15-4286-BCE1-FA1D28A3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Developer Steps in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AD6CD-48AC-402B-B8C1-723D18BB67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098C111E-EB5C-463A-8B28-B44C28C09A9F}"/>
              </a:ext>
            </a:extLst>
          </p:cNvPr>
          <p:cNvSpPr/>
          <p:nvPr/>
        </p:nvSpPr>
        <p:spPr>
          <a:xfrm>
            <a:off x="673874" y="2899917"/>
            <a:ext cx="2111071" cy="1773142"/>
          </a:xfrm>
          <a:prstGeom prst="hexagon">
            <a:avLst/>
          </a:prstGeom>
          <a:solidFill>
            <a:srgbClr val="5AA6C0"/>
          </a:solidFill>
          <a:ln>
            <a:solidFill>
              <a:srgbClr val="5AA6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Gather Data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61380F0F-45A6-45F8-9CBF-7F125BB16C57}"/>
              </a:ext>
            </a:extLst>
          </p:cNvPr>
          <p:cNvSpPr/>
          <p:nvPr/>
        </p:nvSpPr>
        <p:spPr>
          <a:xfrm>
            <a:off x="2420510" y="3823594"/>
            <a:ext cx="2111071" cy="1773142"/>
          </a:xfrm>
          <a:prstGeom prst="hexagon">
            <a:avLst/>
          </a:prstGeom>
          <a:solidFill>
            <a:srgbClr val="D17DF9"/>
          </a:solidFill>
          <a:ln>
            <a:solidFill>
              <a:srgbClr val="D17DF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Clean and Prepare Data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9DC98C4A-47DC-49CD-AED6-B474CF5E508F}"/>
              </a:ext>
            </a:extLst>
          </p:cNvPr>
          <p:cNvSpPr/>
          <p:nvPr/>
        </p:nvSpPr>
        <p:spPr>
          <a:xfrm>
            <a:off x="4167146" y="2899917"/>
            <a:ext cx="2111071" cy="1773142"/>
          </a:xfrm>
          <a:prstGeom prst="hexagon">
            <a:avLst/>
          </a:prstGeom>
          <a:solidFill>
            <a:srgbClr val="FA7E5C"/>
          </a:solidFill>
          <a:ln>
            <a:solidFill>
              <a:srgbClr val="FA7E5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Select Algorithm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55817236-198F-4182-8A0E-6DBA98BE82D4}"/>
              </a:ext>
            </a:extLst>
          </p:cNvPr>
          <p:cNvSpPr/>
          <p:nvPr/>
        </p:nvSpPr>
        <p:spPr>
          <a:xfrm>
            <a:off x="5913782" y="3823594"/>
            <a:ext cx="2111071" cy="1773142"/>
          </a:xfrm>
          <a:prstGeom prst="hexagon">
            <a:avLst/>
          </a:prstGeom>
          <a:solidFill>
            <a:srgbClr val="F09415"/>
          </a:solidFill>
          <a:ln>
            <a:solidFill>
              <a:srgbClr val="F094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Train a Model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CA18326-AC95-4EFA-9820-8202C0522986}"/>
              </a:ext>
            </a:extLst>
          </p:cNvPr>
          <p:cNvSpPr/>
          <p:nvPr/>
        </p:nvSpPr>
        <p:spPr>
          <a:xfrm>
            <a:off x="7660418" y="2899917"/>
            <a:ext cx="2111071" cy="1773142"/>
          </a:xfrm>
          <a:prstGeom prst="hexagon">
            <a:avLst/>
          </a:prstGeom>
          <a:solidFill>
            <a:srgbClr val="C1B56B"/>
          </a:solidFill>
          <a:ln>
            <a:solidFill>
              <a:srgbClr val="C1B56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Evaluate the Model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D3B291E9-A4C1-41A4-B898-E84C2619A044}"/>
              </a:ext>
            </a:extLst>
          </p:cNvPr>
          <p:cNvSpPr/>
          <p:nvPr/>
        </p:nvSpPr>
        <p:spPr>
          <a:xfrm>
            <a:off x="9407054" y="3823594"/>
            <a:ext cx="2111071" cy="1773142"/>
          </a:xfrm>
          <a:prstGeom prst="hexagon">
            <a:avLst/>
          </a:prstGeom>
          <a:solidFill>
            <a:srgbClr val="4BAF73"/>
          </a:solidFill>
          <a:ln>
            <a:solidFill>
              <a:srgbClr val="4BAF7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Use the Model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1606036E-C552-4056-867A-BF093A1CC9A2}"/>
              </a:ext>
            </a:extLst>
          </p:cNvPr>
          <p:cNvSpPr/>
          <p:nvPr/>
        </p:nvSpPr>
        <p:spPr>
          <a:xfrm>
            <a:off x="5163235" y="2418217"/>
            <a:ext cx="3577237" cy="963400"/>
          </a:xfrm>
          <a:prstGeom prst="arc">
            <a:avLst>
              <a:gd name="adj1" fmla="val 10790274"/>
              <a:gd name="adj2" fmla="val 33086"/>
            </a:avLst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0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C6D587-D743-4070-B5BB-1105ED73F8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75712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Cross-platform machine learning framework for .NET (both </a:t>
            </a:r>
            <a:r>
              <a:rPr lang="en-US" b="1" dirty="0">
                <a:solidFill>
                  <a:schemeClr val="bg1"/>
                </a:solidFill>
              </a:rPr>
              <a:t>C#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F#</a:t>
            </a:r>
            <a:r>
              <a:rPr lang="en-US" dirty="0"/>
              <a:t>)</a:t>
            </a:r>
          </a:p>
          <a:p>
            <a:r>
              <a:rPr lang="en-US" dirty="0"/>
              <a:t>Open source: </a:t>
            </a:r>
            <a:r>
              <a:rPr lang="en-US" b="1" dirty="0">
                <a:hlinkClick r:id="rId2"/>
              </a:rPr>
              <a:t>https://</a:t>
            </a:r>
            <a:r>
              <a:rPr lang="en-US" b="1" dirty="0">
                <a:solidFill>
                  <a:schemeClr val="bg1"/>
                </a:solidFill>
                <a:hlinkClick r:id="rId2"/>
              </a:rPr>
              <a:t>github.com/dotnet/machinelearning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/>
              <a:t>Powers </a:t>
            </a:r>
            <a:r>
              <a:rPr lang="en-US" b="1" dirty="0">
                <a:solidFill>
                  <a:schemeClr val="bg1"/>
                </a:solidFill>
              </a:rPr>
              <a:t>Windows Hello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Bing Ads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PowerPoint Design Ideas</a:t>
            </a:r>
            <a:r>
              <a:rPr lang="en-US" dirty="0"/>
              <a:t>, and more</a:t>
            </a:r>
          </a:p>
          <a:p>
            <a:r>
              <a:rPr lang="en-US" dirty="0"/>
              <a:t>Leverage other popular ML libraries like </a:t>
            </a:r>
            <a:r>
              <a:rPr lang="en-US" b="1" dirty="0">
                <a:solidFill>
                  <a:schemeClr val="bg1"/>
                </a:solidFill>
              </a:rPr>
              <a:t>Infer.NET</a:t>
            </a:r>
            <a:r>
              <a:rPr lang="en-US" dirty="0"/>
              <a:t>, </a:t>
            </a:r>
            <a:r>
              <a:rPr lang="en-US" sz="3400" b="1" dirty="0">
                <a:solidFill>
                  <a:schemeClr val="bg1"/>
                </a:solidFill>
              </a:rPr>
              <a:t>TensorFlow</a:t>
            </a:r>
            <a:r>
              <a:rPr lang="en-US" dirty="0"/>
              <a:t> and </a:t>
            </a:r>
            <a:r>
              <a:rPr lang="en-US" sz="3400" b="1" dirty="0">
                <a:solidFill>
                  <a:schemeClr val="bg1"/>
                </a:solidFill>
              </a:rPr>
              <a:t>ONNX</a:t>
            </a:r>
          </a:p>
          <a:p>
            <a:r>
              <a:rPr lang="en-US" dirty="0"/>
              <a:t>High performance and accuracy [</a:t>
            </a:r>
            <a:r>
              <a:rPr lang="en-US" b="1" dirty="0">
                <a:hlinkClick r:id="rId3"/>
              </a:rPr>
              <a:t>paper</a:t>
            </a:r>
            <a:r>
              <a:rPr lang="en-US" dirty="0"/>
              <a:t>]</a:t>
            </a:r>
          </a:p>
          <a:p>
            <a:r>
              <a:rPr lang="en-US" dirty="0"/>
              <a:t>Easy to integrate ML into .NET apps without any prior ML experience</a:t>
            </a:r>
          </a:p>
          <a:p>
            <a:pPr lvl="1"/>
            <a:r>
              <a:rPr lang="en-US" dirty="0"/>
              <a:t>NuGet package: </a:t>
            </a:r>
            <a:r>
              <a:rPr lang="en-US" b="1" dirty="0">
                <a:solidFill>
                  <a:schemeClr val="bg1"/>
                </a:solidFill>
              </a:rPr>
              <a:t>Microsoft.ML</a:t>
            </a:r>
            <a:r>
              <a:rPr lang="en-US" dirty="0"/>
              <a:t>, Current version: </a:t>
            </a:r>
            <a:r>
              <a:rPr lang="en-US" b="1" dirty="0">
                <a:solidFill>
                  <a:schemeClr val="bg1"/>
                </a:solidFill>
              </a:rPr>
              <a:t>1.2.0</a:t>
            </a:r>
          </a:p>
          <a:p>
            <a:pPr lvl="1">
              <a:buClr>
                <a:srgbClr val="234465"/>
              </a:buClr>
            </a:pPr>
            <a:r>
              <a:rPr lang="en-US" sz="3200" dirty="0"/>
              <a:t>It </a:t>
            </a:r>
            <a:r>
              <a:rPr lang="en-US" dirty="0"/>
              <a:t>automatically create model builders and select best ML algorithm</a:t>
            </a:r>
          </a:p>
          <a:p>
            <a:pPr lvl="1"/>
            <a:r>
              <a:rPr lang="en-US" dirty="0"/>
              <a:t>Package for ASP.NET Core: </a:t>
            </a:r>
            <a:r>
              <a:rPr lang="en-US" b="1" dirty="0">
                <a:solidFill>
                  <a:schemeClr val="bg1"/>
                </a:solidFill>
              </a:rPr>
              <a:t>Microsoft.Extensions.ML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76C02-CBF4-41AC-BC4E-A4BEAAAF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ML.NET?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5BE22-82A1-40CA-B2E2-4394D7620D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8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C6D587-D743-4070-B5BB-1105ED73F8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3597" y="1154732"/>
            <a:ext cx="11818096" cy="360447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Create context (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context = new MLContext()</a:t>
            </a:r>
            <a:r>
              <a:rPr lang="bg-BG" sz="2400" dirty="0"/>
              <a:t>)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Load the data (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dataView = context.Data.…&lt;Input&gt;(…)</a:t>
            </a:r>
            <a:r>
              <a:rPr lang="en-US" sz="2400" dirty="0"/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Create pipeline and transform data (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pipeline = context.Transforms ...</a:t>
            </a:r>
            <a:r>
              <a:rPr lang="en-US" sz="2400" dirty="0"/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Select and configure the training algorithm (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Regression, Clustering, ...</a:t>
            </a:r>
            <a:r>
              <a:rPr lang="en-US" sz="2400" dirty="0"/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Add the trainer to the pipeline (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pipeline.Append(trainer)</a:t>
            </a:r>
            <a:r>
              <a:rPr lang="en-US" sz="2400" dirty="0"/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SaveFit the data into the pipeline (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model = pipeline.Fit(dataView)</a:t>
            </a:r>
            <a:r>
              <a:rPr lang="en-US" sz="2400" dirty="0"/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Save the model into a .zip file (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context.Model.Save(model,...,modelFile</a:t>
            </a:r>
            <a:r>
              <a:rPr lang="en-US" sz="2400" dirty="0"/>
              <a:t>)</a:t>
            </a:r>
            <a:endParaRPr lang="bg-BG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000" dirty="0"/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76C02-CBF4-41AC-BC4E-A4BEAAAF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Steps in ML.NET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5BE22-82A1-40CA-B2E2-4394D7620D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7C6D587-D743-4070-B5BB-1105ED73F885}"/>
              </a:ext>
            </a:extLst>
          </p:cNvPr>
          <p:cNvSpPr txBox="1">
            <a:spLocks/>
          </p:cNvSpPr>
          <p:nvPr/>
        </p:nvSpPr>
        <p:spPr>
          <a:xfrm>
            <a:off x="583597" y="5011402"/>
            <a:ext cx="11818096" cy="3604475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Load the model (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model = context.Model.Load(modelFile, ...)</a:t>
            </a:r>
            <a:r>
              <a:rPr lang="en-US" sz="2400" dirty="0"/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Create (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context.Model.CreatePredictionEngine&lt;Input, Output&gt;(model)</a:t>
            </a:r>
            <a:r>
              <a:rPr lang="en-US" sz="2400" dirty="0"/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Predict (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output = predictionEngine.Predict(new Input())</a:t>
            </a:r>
            <a:r>
              <a:rPr lang="en-US" sz="2400" dirty="0"/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83597" y="4810948"/>
            <a:ext cx="10816604" cy="148713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198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54870-C8E4-4470-922D-4075812639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Task of classifying the elements of a given set into </a:t>
            </a:r>
            <a:r>
              <a:rPr lang="en-US" sz="2800" b="1" dirty="0">
                <a:solidFill>
                  <a:schemeClr val="bg1"/>
                </a:solidFill>
              </a:rPr>
              <a:t>two</a:t>
            </a:r>
            <a:r>
              <a:rPr lang="en-US" sz="2800" dirty="0"/>
              <a:t> groups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2400" dirty="0"/>
              <a:t>Determine </a:t>
            </a:r>
            <a:r>
              <a:rPr lang="en-US" sz="2400" b="1" dirty="0">
                <a:solidFill>
                  <a:schemeClr val="bg1"/>
                </a:solidFill>
              </a:rPr>
              <a:t>whether or not </a:t>
            </a:r>
            <a:r>
              <a:rPr lang="en-US" sz="2400" dirty="0"/>
              <a:t>an item has some property or characteristics</a:t>
            </a:r>
          </a:p>
          <a:p>
            <a:pPr>
              <a:lnSpc>
                <a:spcPct val="100000"/>
              </a:lnSpc>
              <a:buClr>
                <a:srgbClr val="234465"/>
              </a:buClr>
            </a:pPr>
            <a:r>
              <a:rPr lang="en-US" sz="2800" dirty="0"/>
              <a:t>ML.NET examples:</a:t>
            </a:r>
          </a:p>
          <a:p>
            <a:pPr lvl="1">
              <a:lnSpc>
                <a:spcPct val="100000"/>
              </a:lnSpc>
              <a:buClr>
                <a:srgbClr val="234465"/>
              </a:buClr>
            </a:pPr>
            <a:r>
              <a:rPr lang="en-US" sz="2400" b="1" dirty="0">
                <a:solidFill>
                  <a:schemeClr val="bg1"/>
                </a:solidFill>
              </a:rPr>
              <a:t>Sentiment analysis </a:t>
            </a:r>
            <a:r>
              <a:rPr lang="en-US" sz="2400" dirty="0"/>
              <a:t>(is text positive)</a:t>
            </a:r>
          </a:p>
          <a:p>
            <a:pPr lvl="1">
              <a:lnSpc>
                <a:spcPct val="100000"/>
              </a:lnSpc>
              <a:buClr>
                <a:srgbClr val="234465"/>
              </a:buClr>
            </a:pPr>
            <a:r>
              <a:rPr lang="en-US" sz="2400" b="1" dirty="0">
                <a:solidFill>
                  <a:schemeClr val="bg1"/>
                </a:solidFill>
              </a:rPr>
              <a:t>Spam detection </a:t>
            </a:r>
            <a:r>
              <a:rPr lang="bg-BG" sz="2400" dirty="0"/>
              <a:t>(</a:t>
            </a:r>
            <a:r>
              <a:rPr lang="en-US" sz="2400" dirty="0"/>
              <a:t>spam or not)</a:t>
            </a:r>
          </a:p>
          <a:p>
            <a:pPr lvl="1">
              <a:lnSpc>
                <a:spcPct val="100000"/>
              </a:lnSpc>
              <a:buClr>
                <a:srgbClr val="234465"/>
              </a:buClr>
            </a:pPr>
            <a:r>
              <a:rPr lang="en-US" sz="2400" b="1" dirty="0">
                <a:solidFill>
                  <a:schemeClr val="bg1"/>
                </a:solidFill>
              </a:rPr>
              <a:t>Fraud detection </a:t>
            </a:r>
            <a:r>
              <a:rPr lang="en-US" sz="2400" dirty="0"/>
              <a:t>(fraud or not)</a:t>
            </a:r>
          </a:p>
          <a:p>
            <a:pPr lvl="1">
              <a:lnSpc>
                <a:spcPct val="100000"/>
              </a:lnSpc>
              <a:buClr>
                <a:srgbClr val="234465"/>
              </a:buClr>
            </a:pPr>
            <a:r>
              <a:rPr lang="en-US" sz="2400" b="1" dirty="0">
                <a:solidFill>
                  <a:schemeClr val="bg1"/>
                </a:solidFill>
              </a:rPr>
              <a:t>Heart disease detection </a:t>
            </a:r>
            <a:r>
              <a:rPr lang="en-US" sz="2400" dirty="0"/>
              <a:t>(has disease)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Lots of built-in algorithms (binary trainers)</a:t>
            </a:r>
          </a:p>
          <a:p>
            <a:pPr lvl="1">
              <a:lnSpc>
                <a:spcPct val="100000"/>
              </a:lnSpc>
            </a:pPr>
            <a:r>
              <a:rPr lang="en-US" sz="2400" noProof="1"/>
              <a:t>LightGbm, AveragedPerceptron, FastTree,</a:t>
            </a:r>
            <a:br>
              <a:rPr lang="en-US" sz="2400" noProof="1"/>
            </a:br>
            <a:r>
              <a:rPr lang="en-US" sz="2400" noProof="1"/>
              <a:t>LinearSvm</a:t>
            </a:r>
            <a:r>
              <a:rPr lang="bg-BG" sz="2400" noProof="1"/>
              <a:t>, </a:t>
            </a:r>
            <a:r>
              <a:rPr lang="en-US" sz="2400" noProof="1"/>
              <a:t>FieldAwareFactorizationMachine, LbfgsLogisticRegression</a:t>
            </a:r>
            <a:r>
              <a:rPr lang="bg-BG" sz="2400" noProof="1"/>
              <a:t>, </a:t>
            </a:r>
            <a:r>
              <a:rPr lang="en-US" sz="2400" noProof="1"/>
              <a:t/>
            </a:r>
            <a:br>
              <a:rPr lang="en-US" sz="2400" noProof="1"/>
            </a:br>
            <a:r>
              <a:rPr lang="en-US" sz="2400" noProof="1"/>
              <a:t>SdcaLogisticRegression, SgdCalibrated, SgdNonCalibrated</a:t>
            </a:r>
            <a:r>
              <a:rPr lang="en-US" sz="2400" dirty="0"/>
              <a:t>, 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37D6BB-5E10-48A3-9355-DCD10FA58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22640-3A9D-4FC7-9321-15DD205D3C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5DA0ABB4-AD0F-49CC-AC38-85A9EB7CAC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944" y="2192411"/>
            <a:ext cx="3721608" cy="372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69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8528</TotalTime>
  <Words>1357</Words>
  <Application>Microsoft Office PowerPoint</Application>
  <PresentationFormat>Widescreen</PresentationFormat>
  <Paragraphs>298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ML.NET – Machine Learning for .NET</vt:lpstr>
      <vt:lpstr>Table of Contents</vt:lpstr>
      <vt:lpstr>Have a Question?</vt:lpstr>
      <vt:lpstr>What is Machine Learning?</vt:lpstr>
      <vt:lpstr>Types of Machine Learning</vt:lpstr>
      <vt:lpstr>Typical Developer Steps in Machine Learning</vt:lpstr>
      <vt:lpstr>What is ML.NET?</vt:lpstr>
      <vt:lpstr>Typical Steps in ML.NET</vt:lpstr>
      <vt:lpstr>Binary Classification</vt:lpstr>
      <vt:lpstr>Example: Toxic or not dnes.bg comments</vt:lpstr>
      <vt:lpstr>Multi-class Classification</vt:lpstr>
      <vt:lpstr>Example: Bulgarian Jokes Categorization</vt:lpstr>
      <vt:lpstr>Recommendation</vt:lpstr>
      <vt:lpstr>Example: SoftUni Courses Recommendation</vt:lpstr>
      <vt:lpstr>Regression (Predicting Values)</vt:lpstr>
      <vt:lpstr>Example: Sofia properties price prediction</vt:lpstr>
      <vt:lpstr>Clustering</vt:lpstr>
      <vt:lpstr>Anomaly Detection</vt:lpstr>
      <vt:lpstr>Example: Bulgarian Press Releases Spikes</vt:lpstr>
      <vt:lpstr>Computer Vision</vt:lpstr>
      <vt:lpstr>AutoML – Model Builder for ML.NET</vt:lpstr>
      <vt:lpstr>ML.NET Models in ASP.NET Core</vt:lpstr>
      <vt:lpstr>Useful Links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Stoyan</cp:lastModifiedBy>
  <cp:revision>3303</cp:revision>
  <dcterms:created xsi:type="dcterms:W3CDTF">2018-05-23T13:08:44Z</dcterms:created>
  <dcterms:modified xsi:type="dcterms:W3CDTF">2019-07-18T14:04:15Z</dcterms:modified>
</cp:coreProperties>
</file>